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9"/>
  </p:notesMasterIdLst>
  <p:handoutMasterIdLst>
    <p:handoutMasterId r:id="rId40"/>
  </p:handoutMasterIdLst>
  <p:sldIdLst>
    <p:sldId id="256" r:id="rId2"/>
    <p:sldId id="311" r:id="rId3"/>
    <p:sldId id="312" r:id="rId4"/>
    <p:sldId id="282" r:id="rId5"/>
    <p:sldId id="300" r:id="rId6"/>
    <p:sldId id="284" r:id="rId7"/>
    <p:sldId id="305" r:id="rId8"/>
    <p:sldId id="286" r:id="rId9"/>
    <p:sldId id="299" r:id="rId10"/>
    <p:sldId id="287" r:id="rId11"/>
    <p:sldId id="308" r:id="rId12"/>
    <p:sldId id="306" r:id="rId13"/>
    <p:sldId id="307" r:id="rId14"/>
    <p:sldId id="267" r:id="rId15"/>
    <p:sldId id="274" r:id="rId16"/>
    <p:sldId id="281" r:id="rId17"/>
    <p:sldId id="309" r:id="rId18"/>
    <p:sldId id="290" r:id="rId19"/>
    <p:sldId id="278" r:id="rId20"/>
    <p:sldId id="271" r:id="rId21"/>
    <p:sldId id="301" r:id="rId22"/>
    <p:sldId id="298" r:id="rId23"/>
    <p:sldId id="291" r:id="rId24"/>
    <p:sldId id="293" r:id="rId25"/>
    <p:sldId id="280" r:id="rId26"/>
    <p:sldId id="292" r:id="rId27"/>
    <p:sldId id="302" r:id="rId28"/>
    <p:sldId id="275" r:id="rId29"/>
    <p:sldId id="313" r:id="rId30"/>
    <p:sldId id="314" r:id="rId31"/>
    <p:sldId id="315" r:id="rId32"/>
    <p:sldId id="316" r:id="rId33"/>
    <p:sldId id="317" r:id="rId34"/>
    <p:sldId id="318" r:id="rId35"/>
    <p:sldId id="319" r:id="rId36"/>
    <p:sldId id="320"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1D"/>
    <a:srgbClr val="DBB686"/>
    <a:srgbClr val="DEB585"/>
    <a:srgbClr val="D0A675"/>
    <a:srgbClr val="D0A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4"/>
    <p:restoredTop sz="82433" autoAdjust="0"/>
  </p:normalViewPr>
  <p:slideViewPr>
    <p:cSldViewPr snapToGrid="0" snapToObjects="1">
      <p:cViewPr varScale="1">
        <p:scale>
          <a:sx n="187" d="100"/>
          <a:sy n="187" d="100"/>
        </p:scale>
        <p:origin x="2256" y="19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172" d="100"/>
          <a:sy n="172" d="100"/>
        </p:scale>
        <p:origin x="655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2" b="0" i="0" u="none" strike="noStrike" kern="1200" spc="0" baseline="0">
                <a:solidFill>
                  <a:schemeClr val="tx1">
                    <a:lumMod val="65000"/>
                    <a:lumOff val="35000"/>
                  </a:schemeClr>
                </a:solidFill>
                <a:latin typeface="+mn-lt"/>
                <a:ea typeface="+mn-ea"/>
                <a:cs typeface="+mn-cs"/>
              </a:defRPr>
            </a:pPr>
            <a:r>
              <a:rPr lang="en-US" dirty="0"/>
              <a:t>Percentage</a:t>
            </a:r>
          </a:p>
        </c:rich>
      </c:tx>
      <c:overlay val="0"/>
      <c:spPr>
        <a:noFill/>
        <a:ln>
          <a:noFill/>
        </a:ln>
        <a:effectLst/>
      </c:spPr>
      <c:txPr>
        <a:bodyPr rot="0" spcFirstLastPara="1" vertOverflow="ellipsis" vert="horz" wrap="square" anchor="ctr" anchorCtr="1"/>
        <a:lstStyle/>
        <a:p>
          <a:pPr>
            <a:defRPr lang="en-US"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w="6350" cap="flat" cmpd="sng" algn="ctr">
          <a:noFill/>
          <a:prstDash val="solid"/>
          <a:round/>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Percentage</c:v>
                </c:pt>
              </c:strCache>
            </c:strRef>
          </c:tx>
          <c:dPt>
            <c:idx val="0"/>
            <c:bubble3D val="0"/>
            <c:spPr>
              <a:solidFill>
                <a:schemeClr val="accent1"/>
              </a:solidFill>
              <a:ln>
                <a:noFill/>
              </a:ln>
              <a:effectLst/>
              <a:sp3d>
                <a:contourClr>
                  <a:schemeClr val="lt1"/>
                </a:contourClr>
              </a:sp3d>
            </c:spPr>
            <c:extLst>
              <c:ext xmlns:c16="http://schemas.microsoft.com/office/drawing/2014/chart" uri="{C3380CC4-5D6E-409C-BE32-E72D297353CC}">
                <c16:uniqueId val="{00000001-19D9-1244-94A1-2468397D6231}"/>
              </c:ext>
            </c:extLst>
          </c:dPt>
          <c:dPt>
            <c:idx val="1"/>
            <c:bubble3D val="0"/>
            <c:spPr>
              <a:solidFill>
                <a:schemeClr val="accent3"/>
              </a:solidFill>
              <a:ln>
                <a:noFill/>
              </a:ln>
              <a:effectLst/>
              <a:sp3d>
                <a:contourClr>
                  <a:schemeClr val="lt1"/>
                </a:contourClr>
              </a:sp3d>
            </c:spPr>
            <c:extLst>
              <c:ext xmlns:c16="http://schemas.microsoft.com/office/drawing/2014/chart" uri="{C3380CC4-5D6E-409C-BE32-E72D297353CC}">
                <c16:uniqueId val="{00000003-19D9-1244-94A1-2468397D6231}"/>
              </c:ext>
            </c:extLst>
          </c:dPt>
          <c:dLbls>
            <c:dLbl>
              <c:idx val="0"/>
              <c:layout>
                <c:manualLayout>
                  <c:x val="-0.182118431436357"/>
                  <c:y val="4.58498437563863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D9-1244-94A1-2468397D6231}"/>
                </c:ext>
              </c:extLst>
            </c:dLbl>
            <c:dLbl>
              <c:idx val="1"/>
              <c:layout>
                <c:manualLayout>
                  <c:x val="0.20472794373269201"/>
                  <c:y val="-0.19913375920286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D9-1244-94A1-2468397D6231}"/>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1 browser</c:v>
                </c:pt>
                <c:pt idx="1">
                  <c:v>2 browsers or more</c:v>
                </c:pt>
              </c:strCache>
            </c:strRef>
          </c:cat>
          <c:val>
            <c:numRef>
              <c:f>Sheet1!$B$2:$B$3</c:f>
              <c:numCache>
                <c:formatCode>0%</c:formatCode>
                <c:ptCount val="2"/>
                <c:pt idx="0">
                  <c:v>0.3</c:v>
                </c:pt>
                <c:pt idx="1">
                  <c:v>0.7</c:v>
                </c:pt>
              </c:numCache>
            </c:numRef>
          </c:val>
          <c:extLst>
            <c:ext xmlns:c16="http://schemas.microsoft.com/office/drawing/2014/chart" uri="{C3380CC4-5D6E-409C-BE32-E72D297353CC}">
              <c16:uniqueId val="{00000004-19D9-1244-94A1-2468397D6231}"/>
            </c:ext>
          </c:extLst>
        </c:ser>
        <c:dLbls>
          <c:showLegendKey val="0"/>
          <c:showVal val="0"/>
          <c:showCatName val="0"/>
          <c:showSerName val="0"/>
          <c:showPercent val="0"/>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16671410564859099"/>
          <c:y val="0.83991176966716896"/>
          <c:w val="0.603538005745763"/>
          <c:h val="0.13673909036714699"/>
        </c:manualLayout>
      </c:layout>
      <c:overlay val="0"/>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2" b="0" i="0" u="none" strike="noStrike" kern="1200" spc="0" baseline="0">
                <a:solidFill>
                  <a:schemeClr val="tx1">
                    <a:lumMod val="65000"/>
                    <a:lumOff val="35000"/>
                  </a:schemeClr>
                </a:solidFill>
                <a:latin typeface="+mn-lt"/>
                <a:ea typeface="+mn-ea"/>
                <a:cs typeface="+mn-cs"/>
              </a:defRPr>
            </a:pPr>
            <a:r>
              <a:rPr lang="en-US" baseline="0" dirty="0"/>
              <a:t>Example time usage of a 4 cores machine</a:t>
            </a:r>
            <a:endParaRPr lang="en-US" dirty="0"/>
          </a:p>
        </c:rich>
      </c:tx>
      <c:overlay val="0"/>
      <c:spPr>
        <a:noFill/>
        <a:ln>
          <a:noFill/>
        </a:ln>
        <a:effectLst/>
      </c:spPr>
      <c:txPr>
        <a:bodyPr rot="0" spcFirstLastPara="1" vertOverflow="ellipsis" vert="horz" wrap="square" anchor="ctr" anchorCtr="1"/>
        <a:lstStyle/>
        <a:p>
          <a:pPr>
            <a:defRPr lang="en-US"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c:f>
              <c:strCache>
                <c:ptCount val="1"/>
                <c:pt idx="0">
                  <c:v>number of threads</c:v>
                </c:pt>
              </c:strCache>
            </c:strRef>
          </c:tx>
          <c:spPr>
            <a:solidFill>
              <a:schemeClr val="accent1"/>
            </a:solidFill>
            <a:ln>
              <a:noFill/>
            </a:ln>
            <a:effectLst/>
          </c:spPr>
          <c:invertIfNegative val="0"/>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4</c:v>
                </c:pt>
                <c:pt idx="1">
                  <c:v>4</c:v>
                </c:pt>
                <c:pt idx="2">
                  <c:v>4</c:v>
                </c:pt>
                <c:pt idx="3">
                  <c:v>4</c:v>
                </c:pt>
                <c:pt idx="4">
                  <c:v>5</c:v>
                </c:pt>
                <c:pt idx="5">
                  <c:v>6</c:v>
                </c:pt>
                <c:pt idx="6">
                  <c:v>7</c:v>
                </c:pt>
                <c:pt idx="7">
                  <c:v>8</c:v>
                </c:pt>
                <c:pt idx="8">
                  <c:v>9</c:v>
                </c:pt>
                <c:pt idx="9">
                  <c:v>10</c:v>
                </c:pt>
              </c:numCache>
            </c:numRef>
          </c:val>
          <c:extLst>
            <c:ext xmlns:c16="http://schemas.microsoft.com/office/drawing/2014/chart" uri="{C3380CC4-5D6E-409C-BE32-E72D297353CC}">
              <c16:uniqueId val="{00000000-05E3-8645-9F4D-CAE5B71D3499}"/>
            </c:ext>
          </c:extLst>
        </c:ser>
        <c:dLbls>
          <c:showLegendKey val="0"/>
          <c:showVal val="0"/>
          <c:showCatName val="0"/>
          <c:showSerName val="0"/>
          <c:showPercent val="0"/>
          <c:showBubbleSize val="0"/>
        </c:dLbls>
        <c:gapWidth val="219"/>
        <c:overlap val="-27"/>
        <c:axId val="1856817072"/>
        <c:axId val="1856819824"/>
      </c:barChart>
      <c:catAx>
        <c:axId val="185681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856819824"/>
        <c:crosses val="autoZero"/>
        <c:auto val="1"/>
        <c:lblAlgn val="ctr"/>
        <c:lblOffset val="100"/>
        <c:noMultiLvlLbl val="0"/>
      </c:catAx>
      <c:valAx>
        <c:axId val="1856819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856817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EEFC7C-4D1C-1B4D-BEF1-4CCA50C9CC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61AAD4-F2A1-0249-8AF8-38E2D55F3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352546-D17A-4D49-A3B5-6C7D08B4EC4E}" type="datetimeFigureOut">
              <a:rPr lang="en-US" smtClean="0"/>
              <a:t>11/7/18</a:t>
            </a:fld>
            <a:endParaRPr lang="en-US"/>
          </a:p>
        </p:txBody>
      </p:sp>
      <p:sp>
        <p:nvSpPr>
          <p:cNvPr id="4" name="Footer Placeholder 3">
            <a:extLst>
              <a:ext uri="{FF2B5EF4-FFF2-40B4-BE49-F238E27FC236}">
                <a16:creationId xmlns:a16="http://schemas.microsoft.com/office/drawing/2014/main" id="{A22EA610-9996-7E40-BA61-A7F9592B4E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2CF934-4A1F-9444-8E4D-14C648DDF9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EBBF2B-D7B5-8B4B-92AB-D76D38408F62}" type="slidenum">
              <a:rPr lang="en-US" smtClean="0"/>
              <a:t>‹#›</a:t>
            </a:fld>
            <a:endParaRPr lang="en-US"/>
          </a:p>
        </p:txBody>
      </p:sp>
    </p:spTree>
    <p:extLst>
      <p:ext uri="{BB962C8B-B14F-4D97-AF65-F5344CB8AC3E}">
        <p14:creationId xmlns:p14="http://schemas.microsoft.com/office/powerpoint/2010/main" val="2151186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084A8-BE8F-1E44-9BB3-35819F97B7BD}" type="datetimeFigureOut">
              <a:rPr lang="en-US" smtClean="0"/>
              <a:pPr/>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F1AD22-3065-A543-868B-F6DE1EBB702C}" type="slidenum">
              <a:rPr lang="en-US" smtClean="0"/>
              <a:pPr/>
              <a:t>‹#›</a:t>
            </a:fld>
            <a:endParaRPr lang="en-US"/>
          </a:p>
        </p:txBody>
      </p:sp>
    </p:spTree>
    <p:extLst>
      <p:ext uri="{BB962C8B-B14F-4D97-AF65-F5344CB8AC3E}">
        <p14:creationId xmlns:p14="http://schemas.microsoft.com/office/powerpoint/2010/main" val="17715023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 want to talk about our work about cross-browser fingerprinting</a:t>
            </a:r>
            <a:r>
              <a:rPr lang="en-US" baseline="0" dirty="0"/>
              <a:t> via OS and Hardware Level Features</a:t>
            </a:r>
          </a:p>
          <a:p>
            <a:endParaRPr lang="en-US" baseline="0" dirty="0"/>
          </a:p>
          <a:p>
            <a:r>
              <a:rPr lang="en-US" baseline="0" dirty="0"/>
              <a:t>//</a:t>
            </a:r>
            <a:r>
              <a:rPr lang="en-US" baseline="0" dirty="0">
                <a:solidFill>
                  <a:srgbClr val="FF0000"/>
                </a:solidFill>
              </a:rPr>
              <a:t>this is a research work do not one by one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4F1AD22-3065-A543-868B-F6DE1EBB702C}" type="slidenum">
              <a:rPr lang="en-US" smtClean="0"/>
              <a:pPr/>
              <a:t>1</a:t>
            </a:fld>
            <a:endParaRPr lang="en-US"/>
          </a:p>
        </p:txBody>
      </p:sp>
    </p:spTree>
    <p:extLst>
      <p:ext uri="{BB962C8B-B14F-4D97-AF65-F5344CB8AC3E}">
        <p14:creationId xmlns:p14="http://schemas.microsoft.com/office/powerpoint/2010/main" val="150550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list</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r>
              <a:rPr lang="en-US" baseline="0" dirty="0"/>
              <a:t>features</a:t>
            </a:r>
            <a:r>
              <a:rPr lang="en-US" altLang="zh-CN" baseline="0" dirty="0"/>
              <a:t>.</a:t>
            </a:r>
            <a:r>
              <a:rPr lang="zh-CN" altLang="en-US" baseline="0" dirty="0"/>
              <a:t> </a:t>
            </a:r>
            <a:r>
              <a:rPr lang="en-US" baseline="0" dirty="0"/>
              <a:t>They are </a:t>
            </a:r>
            <a:r>
              <a:rPr lang="mr-IN" baseline="0" dirty="0"/>
              <a:t>…</a:t>
            </a:r>
            <a:r>
              <a:rPr lang="en-US" baseline="0" dirty="0"/>
              <a:t>.. These features are based on both browsers and computers</a:t>
            </a:r>
            <a:r>
              <a:rPr lang="en-US" altLang="zh-CN" baseline="0" dirty="0"/>
              <a:t>.</a:t>
            </a:r>
            <a:r>
              <a:rPr lang="zh-CN" altLang="en-US" baseline="0" dirty="0"/>
              <a:t> </a:t>
            </a:r>
            <a:r>
              <a:rPr lang="en-US" baseline="0" dirty="0"/>
              <a:t>Some of the features like </a:t>
            </a:r>
            <a:r>
              <a:rPr lang="en-US" baseline="0" dirty="0" err="1"/>
              <a:t>cpu</a:t>
            </a:r>
            <a:r>
              <a:rPr lang="en-US" baseline="0" dirty="0"/>
              <a:t>.. Can be directly used but for features like.., we need to extract the computer-based information and get ride of the influence of browser. It’s very interesting that the </a:t>
            </a:r>
            <a:r>
              <a:rPr lang="en-US" baseline="0" dirty="0" err="1"/>
              <a:t>AmIUnique</a:t>
            </a:r>
            <a:r>
              <a:rPr lang="en-US" baseline="0" dirty="0"/>
              <a:t> group thinks </a:t>
            </a:r>
            <a:r>
              <a:rPr lang="en-US" baseline="0" dirty="0" err="1"/>
              <a:t>WebGL</a:t>
            </a:r>
            <a:r>
              <a:rPr lang="en-US" baseline="0" dirty="0"/>
              <a:t> based GPU rendering is not suitable to be used as a feature, but based on our </a:t>
            </a:r>
            <a:r>
              <a:rPr lang="en-US" baseline="0" dirty="0" err="1"/>
              <a:t>reasearch</a:t>
            </a:r>
            <a:r>
              <a:rPr lang="en-US" baseline="0" dirty="0"/>
              <a:t>, </a:t>
            </a:r>
            <a:r>
              <a:rPr lang="en-US" baseline="0" dirty="0" err="1"/>
              <a:t>WebGL</a:t>
            </a:r>
            <a:r>
              <a:rPr lang="en-US" baseline="0" dirty="0"/>
              <a:t> can be used. Then I will talk about those features one by one.</a:t>
            </a:r>
          </a:p>
          <a:p>
            <a:endParaRPr lang="en-US" baseline="0" dirty="0"/>
          </a:p>
          <a:p>
            <a:r>
              <a:rPr lang="en-US" baseline="0" dirty="0"/>
              <a:t>//not the first to use </a:t>
            </a:r>
            <a:r>
              <a:rPr lang="en-US" baseline="0" dirty="0" err="1"/>
              <a:t>webGL</a:t>
            </a:r>
            <a:r>
              <a:rPr lang="en-US" baseline="0" dirty="0"/>
              <a:t>, </a:t>
            </a:r>
            <a:r>
              <a:rPr lang="en-US" baseline="0" dirty="0" err="1"/>
              <a:t>amiunique</a:t>
            </a:r>
            <a:r>
              <a:rPr lang="en-US" baseline="0" dirty="0"/>
              <a:t> can not be used as fingerprinting</a:t>
            </a:r>
          </a:p>
          <a:p>
            <a:r>
              <a:rPr lang="en-US" baseline="0" dirty="0"/>
              <a:t>//our approach show it can be used</a:t>
            </a:r>
          </a:p>
          <a:p>
            <a:r>
              <a:rPr lang="en-US" baseline="0" dirty="0"/>
              <a:t>//we can change the cite of paper</a:t>
            </a:r>
          </a:p>
        </p:txBody>
      </p:sp>
      <p:sp>
        <p:nvSpPr>
          <p:cNvPr id="4" name="Slide Number Placeholder 3"/>
          <p:cNvSpPr>
            <a:spLocks noGrp="1"/>
          </p:cNvSpPr>
          <p:nvPr>
            <p:ph type="sldNum" sz="quarter" idx="10"/>
          </p:nvPr>
        </p:nvSpPr>
        <p:spPr/>
        <p:txBody>
          <a:bodyPr/>
          <a:lstStyle/>
          <a:p>
            <a:fld id="{C4F1AD22-3065-A543-868B-F6DE1EBB702C}" type="slidenum">
              <a:rPr lang="en-US" smtClean="0"/>
              <a:pPr/>
              <a:t>10</a:t>
            </a:fld>
            <a:endParaRPr lang="en-US"/>
          </a:p>
        </p:txBody>
      </p:sp>
    </p:spTree>
    <p:extLst>
      <p:ext uri="{BB962C8B-B14F-4D97-AF65-F5344CB8AC3E}">
        <p14:creationId xmlns:p14="http://schemas.microsoft.com/office/powerpoint/2010/main" val="190573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a:t>
            </a:r>
            <a:r>
              <a:rPr lang="en-US" baseline="0" dirty="0"/>
              <a:t> </a:t>
            </a:r>
            <a:r>
              <a:rPr lang="en-US" dirty="0"/>
              <a:t>some new</a:t>
            </a:r>
            <a:r>
              <a:rPr lang="en-US" baseline="0" dirty="0"/>
              <a:t> features were added to our research. They are </a:t>
            </a:r>
            <a:r>
              <a:rPr lang="mr-IN" baseline="0" dirty="0"/>
              <a:t>…</a:t>
            </a:r>
            <a:endParaRPr lang="en-US" baseline="0" dirty="0"/>
          </a:p>
          <a:p>
            <a:r>
              <a:rPr lang="en-US" baseline="0" dirty="0"/>
              <a:t>//change to table</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11</a:t>
            </a:fld>
            <a:endParaRPr lang="en-US"/>
          </a:p>
        </p:txBody>
      </p:sp>
    </p:spTree>
    <p:extLst>
      <p:ext uri="{BB962C8B-B14F-4D97-AF65-F5344CB8AC3E}">
        <p14:creationId xmlns:p14="http://schemas.microsoft.com/office/powerpoint/2010/main" val="37903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//Change</a:t>
            </a:r>
            <a:r>
              <a:rPr lang="zh-CN" altLang="en-US" dirty="0"/>
              <a:t> </a:t>
            </a:r>
            <a:r>
              <a:rPr lang="en-US" altLang="zh-CN" dirty="0"/>
              <a:t>the</a:t>
            </a:r>
            <a:r>
              <a:rPr lang="zh-CN" altLang="en-US" dirty="0"/>
              <a:t> </a:t>
            </a:r>
            <a:r>
              <a:rPr lang="en-US" altLang="zh-CN" dirty="0"/>
              <a:t>background</a:t>
            </a:r>
          </a:p>
          <a:p>
            <a:r>
              <a:rPr lang="en-US" altLang="zh-CN" dirty="0"/>
              <a:t>//add</a:t>
            </a:r>
            <a:r>
              <a:rPr lang="zh-CN" altLang="en-US" dirty="0"/>
              <a:t> </a:t>
            </a:r>
            <a:r>
              <a:rPr lang="en-US" altLang="zh-CN" dirty="0"/>
              <a:t>label</a:t>
            </a:r>
            <a:r>
              <a:rPr lang="zh-CN" altLang="en-US" dirty="0"/>
              <a:t> </a:t>
            </a:r>
            <a:r>
              <a:rPr lang="en-US" altLang="zh-CN" dirty="0"/>
              <a:t>to</a:t>
            </a:r>
            <a:r>
              <a:rPr lang="zh-CN" altLang="en-US" dirty="0"/>
              <a:t> </a:t>
            </a:r>
            <a:r>
              <a:rPr lang="en-US" altLang="zh-CN" dirty="0"/>
              <a:t>every</a:t>
            </a:r>
            <a:r>
              <a:rPr lang="zh-CN" altLang="en-US" baseline="0" dirty="0"/>
              <a:t> </a:t>
            </a:r>
            <a:r>
              <a:rPr lang="en-US" altLang="zh-CN" baseline="0" dirty="0"/>
              <a:t>pictures</a:t>
            </a:r>
          </a:p>
          <a:p>
            <a:r>
              <a:rPr lang="en-US" altLang="zh-CN" baseline="0" dirty="0"/>
              <a:t>//use</a:t>
            </a:r>
            <a:r>
              <a:rPr lang="zh-CN" altLang="en-US" baseline="0" dirty="0"/>
              <a:t> </a:t>
            </a:r>
            <a:r>
              <a:rPr lang="en-US" altLang="zh-CN" baseline="0" dirty="0"/>
              <a:t>graphic</a:t>
            </a:r>
            <a:r>
              <a:rPr lang="zh-CN" altLang="en-US" baseline="0" dirty="0"/>
              <a:t> </a:t>
            </a:r>
            <a:r>
              <a:rPr lang="en-US" altLang="zh-CN" baseline="0" dirty="0"/>
              <a:t>card</a:t>
            </a:r>
          </a:p>
          <a:p>
            <a:endParaRPr lang="en-US" dirty="0"/>
          </a:p>
          <a:p>
            <a:r>
              <a:rPr lang="en-US" dirty="0"/>
              <a:t>Currently,</a:t>
            </a:r>
            <a:r>
              <a:rPr lang="en-US" baseline="0" dirty="0"/>
              <a:t> </a:t>
            </a:r>
            <a:r>
              <a:rPr lang="en-US" dirty="0"/>
              <a:t>most of the browsers support </a:t>
            </a:r>
            <a:r>
              <a:rPr lang="en-US" dirty="0" err="1"/>
              <a:t>WebGL</a:t>
            </a:r>
            <a:r>
              <a:rPr lang="en-US" dirty="0"/>
              <a:t>, and most of </a:t>
            </a:r>
            <a:r>
              <a:rPr lang="en-US" dirty="0" err="1"/>
              <a:t>WebGL</a:t>
            </a:r>
            <a:r>
              <a:rPr lang="en-US" dirty="0"/>
              <a:t> animations are rendered by GPU. Since</a:t>
            </a:r>
            <a:r>
              <a:rPr lang="en-US" baseline="0" dirty="0"/>
              <a:t> different GPUs have different algorithms to render pictures, the result of rendered animations are slightly different. For example, if I want to render a picture with </a:t>
            </a:r>
            <a:r>
              <a:rPr lang="en-US" baseline="0" dirty="0" err="1"/>
              <a:t>WebGL</a:t>
            </a:r>
            <a:r>
              <a:rPr lang="en-US" baseline="0" dirty="0"/>
              <a:t>, this is the result of first GPU, this is the result of the second one. The results are same to each other, but if we subtract these two pictures, we can see there are some very tiny differences. If we make the subtracted picture brighter, we can see the results of two different GPUs are not same to each other. So in this way, we can extract some features from the rendered pictures and fingerprint GPU.</a:t>
            </a:r>
            <a:r>
              <a:rPr lang="en-US" dirty="0"/>
              <a:t> </a:t>
            </a:r>
          </a:p>
        </p:txBody>
      </p:sp>
      <p:sp>
        <p:nvSpPr>
          <p:cNvPr id="4" name="Slide Number Placeholder 3"/>
          <p:cNvSpPr>
            <a:spLocks noGrp="1"/>
          </p:cNvSpPr>
          <p:nvPr>
            <p:ph type="sldNum" sz="quarter" idx="10"/>
          </p:nvPr>
        </p:nvSpPr>
        <p:spPr/>
        <p:txBody>
          <a:bodyPr/>
          <a:lstStyle/>
          <a:p>
            <a:fld id="{C4F1AD22-3065-A543-868B-F6DE1EBB702C}" type="slidenum">
              <a:rPr lang="en-US" smtClean="0"/>
              <a:t>12</a:t>
            </a:fld>
            <a:endParaRPr lang="en-US"/>
          </a:p>
        </p:txBody>
      </p:sp>
    </p:spTree>
    <p:extLst>
      <p:ext uri="{BB962C8B-B14F-4D97-AF65-F5344CB8AC3E}">
        <p14:creationId xmlns:p14="http://schemas.microsoft.com/office/powerpoint/2010/main" val="90831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//talk</a:t>
            </a:r>
            <a:r>
              <a:rPr lang="zh-CN" altLang="en-US" baseline="0" dirty="0"/>
              <a:t> </a:t>
            </a:r>
            <a:r>
              <a:rPr lang="en-US" altLang="zh-CN" baseline="0" dirty="0" err="1"/>
              <a:t>abotu</a:t>
            </a:r>
            <a:r>
              <a:rPr lang="zh-CN" altLang="en-US" baseline="0" dirty="0"/>
              <a:t> </a:t>
            </a:r>
            <a:r>
              <a:rPr lang="en-US" altLang="zh-CN" baseline="0" dirty="0"/>
              <a:t>the</a:t>
            </a:r>
            <a:r>
              <a:rPr lang="zh-CN" altLang="en-US" baseline="0" dirty="0"/>
              <a:t> </a:t>
            </a:r>
            <a:r>
              <a:rPr lang="en-US" altLang="zh-CN" baseline="0" dirty="0"/>
              <a:t>algorithm</a:t>
            </a:r>
            <a:r>
              <a:rPr lang="zh-CN" altLang="en-US" baseline="0" dirty="0"/>
              <a:t> </a:t>
            </a:r>
            <a:r>
              <a:rPr lang="en-US" altLang="zh-CN" baseline="0" dirty="0"/>
              <a:t>used</a:t>
            </a:r>
            <a:endParaRPr lang="en-US" dirty="0"/>
          </a:p>
          <a:p>
            <a:r>
              <a:rPr lang="en-US" dirty="0"/>
              <a:t>So why</a:t>
            </a:r>
            <a:r>
              <a:rPr lang="en-US" baseline="0" dirty="0"/>
              <a:t> different Graphic cards may have different rendering result? GPU needs to handle many tasks such as texture mapping and coloring. For example, in this picture. If we zoom out this picture, we can see this picture is made up of many </a:t>
            </a:r>
            <a:r>
              <a:rPr lang="en-US" baseline="0" dirty="0" err="1"/>
              <a:t>piexls</a:t>
            </a:r>
            <a:r>
              <a:rPr lang="en-US" baseline="0" dirty="0"/>
              <a:t>. If we want to map this picture to a bigger cube, like this, 4 pixels need to be mapped to 9 positions. So how to generate these 9 pixels? Four of them can directly use the pixels from the texture, for the other 5 pixels, different GPU may use different </a:t>
            </a:r>
            <a:r>
              <a:rPr lang="en-US" sz="1200" b="1" i="0" kern="1200" dirty="0">
                <a:solidFill>
                  <a:schemeClr val="tx1"/>
                </a:solidFill>
                <a:effectLst/>
                <a:latin typeface="+mn-lt"/>
                <a:ea typeface="+mn-ea"/>
                <a:cs typeface="+mn-cs"/>
              </a:rPr>
              <a:t>interpolation algorithms</a:t>
            </a:r>
            <a:r>
              <a:rPr lang="en-US" baseline="0" dirty="0"/>
              <a:t> to do this. So the result of pixels can reflect some features of GPU.</a:t>
            </a:r>
          </a:p>
        </p:txBody>
      </p:sp>
      <p:sp>
        <p:nvSpPr>
          <p:cNvPr id="4" name="Slide Number Placeholder 3"/>
          <p:cNvSpPr>
            <a:spLocks noGrp="1"/>
          </p:cNvSpPr>
          <p:nvPr>
            <p:ph type="sldNum" sz="quarter" idx="10"/>
          </p:nvPr>
        </p:nvSpPr>
        <p:spPr/>
        <p:txBody>
          <a:bodyPr/>
          <a:lstStyle/>
          <a:p>
            <a:fld id="{C4F1AD22-3065-A543-868B-F6DE1EBB702C}" type="slidenum">
              <a:rPr lang="en-US" smtClean="0"/>
              <a:t>13</a:t>
            </a:fld>
            <a:endParaRPr lang="en-US"/>
          </a:p>
        </p:txBody>
      </p:sp>
    </p:spTree>
    <p:extLst>
      <p:ext uri="{BB962C8B-B14F-4D97-AF65-F5344CB8AC3E}">
        <p14:creationId xmlns:p14="http://schemas.microsoft.com/office/powerpoint/2010/main" val="70730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//light</a:t>
            </a:r>
            <a:r>
              <a:rPr lang="zh-CN" altLang="en-US" baseline="0" dirty="0"/>
              <a:t> </a:t>
            </a:r>
            <a:r>
              <a:rPr lang="en-US" altLang="zh-CN" baseline="0" dirty="0"/>
              <a:t>with</a:t>
            </a:r>
            <a:r>
              <a:rPr lang="zh-CN" altLang="en-US" baseline="0" dirty="0"/>
              <a:t> </a:t>
            </a:r>
            <a:r>
              <a:rPr lang="en-US" altLang="zh-CN" baseline="0" dirty="0"/>
              <a:t>different</a:t>
            </a:r>
            <a:r>
              <a:rPr lang="zh-CN" altLang="en-US" baseline="0" dirty="0"/>
              <a:t> </a:t>
            </a:r>
            <a:r>
              <a:rPr lang="en-US" altLang="zh-CN" baseline="0" dirty="0"/>
              <a:t>colors</a:t>
            </a:r>
          </a:p>
          <a:p>
            <a:r>
              <a:rPr lang="en-US" altLang="zh-CN" baseline="0" dirty="0"/>
              <a:t>//add</a:t>
            </a:r>
            <a:r>
              <a:rPr lang="zh-CN" altLang="en-US" baseline="0" dirty="0"/>
              <a:t> </a:t>
            </a:r>
            <a:r>
              <a:rPr lang="en-US" altLang="zh-CN" baseline="0" dirty="0"/>
              <a:t>label</a:t>
            </a:r>
            <a:r>
              <a:rPr lang="zh-CN" altLang="en-US" baseline="0" dirty="0"/>
              <a:t> </a:t>
            </a:r>
            <a:r>
              <a:rPr lang="en-US" altLang="zh-CN" baseline="0" dirty="0"/>
              <a:t>to</a:t>
            </a:r>
            <a:r>
              <a:rPr lang="zh-CN" altLang="en-US" baseline="0" dirty="0"/>
              <a:t> </a:t>
            </a:r>
            <a:r>
              <a:rPr lang="en-US" altLang="zh-CN" baseline="0" dirty="0"/>
              <a:t>anti-aliasing</a:t>
            </a:r>
            <a:r>
              <a:rPr lang="zh-CN" altLang="en-US" baseline="0" dirty="0"/>
              <a:t> </a:t>
            </a:r>
            <a:r>
              <a:rPr lang="en-US" altLang="zh-CN" baseline="0" dirty="0"/>
              <a:t>pictures</a:t>
            </a:r>
          </a:p>
          <a:p>
            <a:endParaRPr lang="en-US" altLang="zh-CN" baseline="0" dirty="0"/>
          </a:p>
          <a:p>
            <a:r>
              <a:rPr lang="en-US" altLang="zh-CN" baseline="0" dirty="0"/>
              <a:t>In our approach, we put a randomly generated texture which can introduce more differences between different GPUs. Same as texture mapping, many other features may also reflect some aspects of GPU. Like Light, here we project some specific lights to the model. We can also change the position of camera, change a model or add a new model to the existing one to see how different model will influence each other. We also tried different level of transparency, tried to apply many lights together to see how different lights can influence each other. </a:t>
            </a:r>
          </a:p>
          <a:p>
            <a:r>
              <a:rPr lang="en-US" altLang="zh-CN" baseline="0" dirty="0"/>
              <a:t>Anti-aliasing is a technique to make lines in a picture smoother. For this picture, the picture in the right is not anti-aliased and picture in the left is anti-aliased which is smoother. Anti-aliasing is based on both browser and GPU. </a:t>
            </a:r>
          </a:p>
          <a:p>
            <a:r>
              <a:rPr lang="en-US" altLang="zh-CN" baseline="0" dirty="0"/>
              <a:t>//talk</a:t>
            </a:r>
            <a:r>
              <a:rPr lang="zh-CN" altLang="en-US" baseline="0" dirty="0"/>
              <a:t> </a:t>
            </a:r>
            <a:r>
              <a:rPr lang="en-US" altLang="zh-CN" baseline="0" dirty="0"/>
              <a:t>about</a:t>
            </a:r>
            <a:r>
              <a:rPr lang="zh-CN" altLang="en-US" baseline="0" dirty="0"/>
              <a:t> </a:t>
            </a:r>
            <a:r>
              <a:rPr lang="en-US" altLang="zh-CN" baseline="0" dirty="0"/>
              <a:t>the</a:t>
            </a:r>
            <a:r>
              <a:rPr lang="zh-CN" altLang="en-US" baseline="0" dirty="0"/>
              <a:t> </a:t>
            </a:r>
            <a:r>
              <a:rPr lang="en-US" altLang="zh-CN" baseline="0" dirty="0"/>
              <a:t>textures</a:t>
            </a:r>
          </a:p>
          <a:p>
            <a:endParaRPr lang="en-US" altLang="zh-CN" baseline="0" dirty="0"/>
          </a:p>
          <a:p>
            <a:r>
              <a:rPr lang="en-US" altLang="zh-CN" baseline="0" dirty="0"/>
              <a:t>We also tried many other special textures like </a:t>
            </a:r>
            <a:r>
              <a:rPr lang="en-US" dirty="0"/>
              <a:t>PVR and DDS</a:t>
            </a:r>
            <a:r>
              <a:rPr lang="en-US" altLang="zh-CN" baseline="0" dirty="0"/>
              <a:t> to see if a GPU support them or not. In this picture, the gray one is not supported and others are well supported</a:t>
            </a:r>
          </a:p>
          <a:p>
            <a:endParaRPr lang="en-US" altLang="zh-CN" baseline="0" dirty="0"/>
          </a:p>
          <a:p>
            <a:r>
              <a:rPr lang="en-US" altLang="zh-CN" baseline="0" dirty="0"/>
              <a:t>//what kind of special textures we are using</a:t>
            </a:r>
          </a:p>
          <a:p>
            <a:r>
              <a:rPr lang="en-US" altLang="zh-CN" baseline="0" dirty="0"/>
              <a:t>//not supported</a:t>
            </a:r>
          </a:p>
        </p:txBody>
      </p:sp>
      <p:sp>
        <p:nvSpPr>
          <p:cNvPr id="4" name="Slide Number Placeholder 3"/>
          <p:cNvSpPr>
            <a:spLocks noGrp="1"/>
          </p:cNvSpPr>
          <p:nvPr>
            <p:ph type="sldNum" sz="quarter" idx="10"/>
          </p:nvPr>
        </p:nvSpPr>
        <p:spPr/>
        <p:txBody>
          <a:bodyPr/>
          <a:lstStyle/>
          <a:p>
            <a:fld id="{C4F1AD22-3065-A543-868B-F6DE1EBB702C}" type="slidenum">
              <a:rPr lang="en-US" smtClean="0"/>
              <a:pPr/>
              <a:t>14</a:t>
            </a:fld>
            <a:endParaRPr lang="en-US"/>
          </a:p>
        </p:txBody>
      </p:sp>
    </p:spTree>
    <p:extLst>
      <p:ext uri="{BB962C8B-B14F-4D97-AF65-F5344CB8AC3E}">
        <p14:creationId xmlns:p14="http://schemas.microsoft.com/office/powerpoint/2010/main" val="94876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also used the</a:t>
            </a:r>
            <a:r>
              <a:rPr lang="en-US" altLang="zh-CN" baseline="0" dirty="0"/>
              <a:t> number of </a:t>
            </a:r>
            <a:r>
              <a:rPr lang="en-US" altLang="zh-CN" dirty="0"/>
              <a:t>Virtual CPU cores to get the physical</a:t>
            </a:r>
            <a:r>
              <a:rPr lang="en-US" altLang="zh-CN" baseline="0" dirty="0"/>
              <a:t> feature of CPU. Generally speaking, there are two ways to get the number of CPU cores. The first way is using new API (</a:t>
            </a:r>
            <a:r>
              <a:rPr lang="en-US" dirty="0" err="1"/>
              <a:t>navigator.hardwareConcurrency</a:t>
            </a:r>
            <a:r>
              <a:rPr lang="en-US" dirty="0"/>
              <a:t>) to get the number directly.</a:t>
            </a:r>
            <a:r>
              <a:rPr lang="en-US" baseline="0" dirty="0"/>
              <a:t> This API is supported by the latest version of chrome and </a:t>
            </a:r>
            <a:r>
              <a:rPr lang="en-US" baseline="0" dirty="0" err="1"/>
              <a:t>firefox</a:t>
            </a:r>
            <a:r>
              <a:rPr lang="en-US" baseline="0" dirty="0"/>
              <a:t>. For other browsers which do not support this API, we can use side channel detection to get the number. The way to do this is to run different number of </a:t>
            </a:r>
            <a:r>
              <a:rPr lang="en-US" baseline="0" dirty="0" err="1"/>
              <a:t>javascript</a:t>
            </a:r>
            <a:r>
              <a:rPr lang="en-US" baseline="0" dirty="0"/>
              <a:t> workers and measure the time. For example, if we run our test in a 4 cores CPU. If we run less than 4 threads </a:t>
            </a:r>
            <a:r>
              <a:rPr lang="en-US" baseline="0" dirty="0" err="1"/>
              <a:t>parallelly</a:t>
            </a:r>
            <a:r>
              <a:rPr lang="en-US" baseline="0" dirty="0"/>
              <a:t>, the time should be same to each other. If we run more than 4 threads, the time should be different. In this way, we can get the number of virtual </a:t>
            </a:r>
            <a:r>
              <a:rPr lang="en-US" baseline="0" dirty="0" err="1"/>
              <a:t>cpu</a:t>
            </a:r>
            <a:r>
              <a:rPr lang="en-US" baseline="0" dirty="0"/>
              <a:t> cores</a:t>
            </a:r>
          </a:p>
        </p:txBody>
      </p:sp>
      <p:sp>
        <p:nvSpPr>
          <p:cNvPr id="4" name="Slide Number Placeholder 3"/>
          <p:cNvSpPr>
            <a:spLocks noGrp="1"/>
          </p:cNvSpPr>
          <p:nvPr>
            <p:ph type="sldNum" sz="quarter" idx="10"/>
          </p:nvPr>
        </p:nvSpPr>
        <p:spPr/>
        <p:txBody>
          <a:bodyPr/>
          <a:lstStyle/>
          <a:p>
            <a:fld id="{C4F1AD22-3065-A543-868B-F6DE1EBB702C}" type="slidenum">
              <a:rPr lang="en-US" smtClean="0"/>
              <a:pPr/>
              <a:t>15</a:t>
            </a:fld>
            <a:endParaRPr lang="en-US"/>
          </a:p>
        </p:txBody>
      </p:sp>
    </p:spTree>
    <p:extLst>
      <p:ext uri="{BB962C8B-B14F-4D97-AF65-F5344CB8AC3E}">
        <p14:creationId xmlns:p14="http://schemas.microsoft.com/office/powerpoint/2010/main" val="265371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en-US" altLang="zh-CN" dirty="0" err="1"/>
              <a:t>prounce</a:t>
            </a:r>
            <a:r>
              <a:rPr lang="zh-CN" altLang="en-US" baseline="0" dirty="0"/>
              <a:t> </a:t>
            </a:r>
            <a:r>
              <a:rPr lang="en-US" altLang="zh-CN" baseline="0" dirty="0"/>
              <a:t>of</a:t>
            </a:r>
            <a:r>
              <a:rPr lang="zh-CN" altLang="en-US" baseline="0" dirty="0"/>
              <a:t> </a:t>
            </a:r>
            <a:r>
              <a:rPr lang="en-US" altLang="zh-CN" baseline="0" dirty="0"/>
              <a:t>Latin</a:t>
            </a:r>
          </a:p>
          <a:p>
            <a:endParaRPr lang="en-US" altLang="zh-CN" dirty="0"/>
          </a:p>
          <a:p>
            <a:r>
              <a:rPr lang="en-US" altLang="zh-CN" dirty="0"/>
              <a:t>Next new feature</a:t>
            </a:r>
            <a:r>
              <a:rPr lang="en-US" altLang="zh-CN" baseline="0" dirty="0"/>
              <a:t> is the support of writing </a:t>
            </a:r>
            <a:r>
              <a:rPr lang="en-US" altLang="zh-CN" baseline="0" dirty="0" err="1"/>
              <a:t>sciprts</a:t>
            </a:r>
            <a:r>
              <a:rPr lang="en-US" altLang="zh-CN" baseline="0" dirty="0"/>
              <a:t>. Different computers may be different in the support of writing scripts. Most of the computer support </a:t>
            </a:r>
            <a:r>
              <a:rPr lang="en-US" altLang="zh-CN" baseline="0" dirty="0" err="1"/>
              <a:t>english</a:t>
            </a:r>
            <a:r>
              <a:rPr lang="en-US" altLang="zh-CN" baseline="0" dirty="0"/>
              <a:t>, some of them support </a:t>
            </a:r>
            <a:r>
              <a:rPr lang="en-US" altLang="zh-CN" baseline="0" dirty="0" err="1"/>
              <a:t>chinese</a:t>
            </a:r>
            <a:r>
              <a:rPr lang="en-US" altLang="zh-CN" baseline="0" dirty="0"/>
              <a:t>. We picked 36 most popular writing scripts from Wikipedia and tried to show them in browser. If a computer support this writing script, this writing script would be shown normally. Otherwise the writing script would be shown as boxes. For example, in this picture, the Latin and Chinese are supported but the </a:t>
            </a:r>
            <a:r>
              <a:rPr lang="en-US" altLang="zh-CN" baseline="0" dirty="0" err="1"/>
              <a:t>Javaness</a:t>
            </a:r>
            <a:r>
              <a:rPr lang="en-US" altLang="zh-CN" baseline="0" dirty="0"/>
              <a:t> is not supported. The support of writing scripts can also provide some information of the OS.</a:t>
            </a:r>
          </a:p>
          <a:p>
            <a:endParaRPr lang="en-US" altLang="zh-CN" dirty="0"/>
          </a:p>
          <a:p>
            <a:r>
              <a:rPr lang="en-US" altLang="zh-CN" dirty="0"/>
              <a:t>//Explain</a:t>
            </a:r>
            <a:r>
              <a:rPr lang="zh-CN" altLang="en-US" dirty="0"/>
              <a:t> </a:t>
            </a:r>
            <a:r>
              <a:rPr lang="en-US" altLang="zh-CN" dirty="0"/>
              <a:t>the</a:t>
            </a:r>
            <a:r>
              <a:rPr lang="zh-CN" altLang="en-US" dirty="0"/>
              <a:t> </a:t>
            </a:r>
            <a:r>
              <a:rPr lang="en-US" altLang="zh-CN" dirty="0"/>
              <a:t>boxes</a:t>
            </a:r>
            <a:r>
              <a:rPr lang="zh-CN" altLang="en-US" dirty="0"/>
              <a:t> </a:t>
            </a:r>
            <a:r>
              <a:rPr lang="en-US" altLang="zh-CN" dirty="0"/>
              <a:t>means</a:t>
            </a:r>
          </a:p>
          <a:p>
            <a:r>
              <a:rPr lang="en-US" altLang="zh-CN" dirty="0"/>
              <a:t>//How</a:t>
            </a:r>
            <a:r>
              <a:rPr lang="zh-CN" altLang="en-US" dirty="0"/>
              <a:t> </a:t>
            </a:r>
            <a:r>
              <a:rPr lang="en-US" altLang="zh-CN" dirty="0"/>
              <a:t>we</a:t>
            </a:r>
            <a:r>
              <a:rPr lang="zh-CN" altLang="en-US" dirty="0"/>
              <a:t> </a:t>
            </a:r>
            <a:r>
              <a:rPr lang="en-US" altLang="zh-CN" dirty="0"/>
              <a:t>select</a:t>
            </a:r>
            <a:r>
              <a:rPr lang="zh-CN" altLang="en-US" dirty="0"/>
              <a:t> </a:t>
            </a:r>
            <a:r>
              <a:rPr lang="en-US" altLang="zh-CN" dirty="0"/>
              <a:t>the</a:t>
            </a:r>
            <a:r>
              <a:rPr lang="zh-CN" altLang="en-US" dirty="0"/>
              <a:t> </a:t>
            </a:r>
            <a:r>
              <a:rPr lang="en-US" altLang="zh-CN" dirty="0"/>
              <a:t>languages</a:t>
            </a:r>
          </a:p>
          <a:p>
            <a:r>
              <a:rPr lang="en-US" altLang="zh-CN" dirty="0"/>
              <a:t>//Popular</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16</a:t>
            </a:fld>
            <a:endParaRPr lang="en-US"/>
          </a:p>
        </p:txBody>
      </p:sp>
    </p:spTree>
    <p:extLst>
      <p:ext uri="{BB962C8B-B14F-4D97-AF65-F5344CB8AC3E}">
        <p14:creationId xmlns:p14="http://schemas.microsoft.com/office/powerpoint/2010/main" val="155067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improved</a:t>
            </a:r>
            <a:r>
              <a:rPr lang="en-US" baseline="0" dirty="0"/>
              <a:t> or purified some existing features to make them useful for cross-browser fingerprinting. Like </a:t>
            </a:r>
            <a:r>
              <a:rPr lang="en-US" baseline="0" dirty="0" err="1"/>
              <a:t>audiocontext</a:t>
            </a:r>
            <a:r>
              <a:rPr lang="en-US" baseline="0" dirty="0"/>
              <a:t>, the list of fonts and screen resolution</a:t>
            </a:r>
          </a:p>
          <a:p>
            <a:endParaRPr lang="en-US" dirty="0"/>
          </a:p>
          <a:p>
            <a:r>
              <a:rPr lang="en-US" dirty="0"/>
              <a:t>//how it been </a:t>
            </a:r>
            <a:r>
              <a:rPr lang="en-US" dirty="0" err="1"/>
              <a:t>donw</a:t>
            </a:r>
            <a:endParaRPr lang="en-US" dirty="0"/>
          </a:p>
          <a:p>
            <a:r>
              <a:rPr lang="en-US" dirty="0"/>
              <a:t>//what is our </a:t>
            </a:r>
            <a:r>
              <a:rPr lang="en-US" dirty="0" err="1"/>
              <a:t>imporvment</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17</a:t>
            </a:fld>
            <a:endParaRPr lang="en-US"/>
          </a:p>
        </p:txBody>
      </p:sp>
    </p:spTree>
    <p:extLst>
      <p:ext uri="{BB962C8B-B14F-4D97-AF65-F5344CB8AC3E}">
        <p14:creationId xmlns:p14="http://schemas.microsoft.com/office/powerpoint/2010/main" val="45464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resolution</a:t>
            </a:r>
            <a:r>
              <a:rPr lang="en-US" baseline="0" dirty="0"/>
              <a:t> should be a way to fingerprint a computer. But based on our collected data, we found that many users may zoom-in or zoom-out the webpage, which may lead to a wrong detection of screen resolution. So we improved our method to detect the zoom level of browsers and used the detected zoom level times the detected resolution to get the real resolution. This method also have problems with some browsers like safari. So finally, in order to build a better stability, we use the screen ratio instead of screen resolution. By the screen ratio and depth, we can also get some hardware level information.</a:t>
            </a:r>
          </a:p>
          <a:p>
            <a:endParaRPr lang="en-US" dirty="0"/>
          </a:p>
          <a:p>
            <a:r>
              <a:rPr lang="en-US" dirty="0"/>
              <a:t>//Color depth!</a:t>
            </a:r>
          </a:p>
          <a:p>
            <a:r>
              <a:rPr lang="en-US" dirty="0"/>
              <a:t>//why</a:t>
            </a:r>
            <a:r>
              <a:rPr lang="en-US" baseline="0" dirty="0"/>
              <a:t> not stable</a:t>
            </a:r>
          </a:p>
          <a:p>
            <a:r>
              <a:rPr lang="en-US" baseline="0" dirty="0"/>
              <a:t>//zoom in and out</a:t>
            </a:r>
          </a:p>
          <a:p>
            <a:r>
              <a:rPr lang="en-US" baseline="0" dirty="0"/>
              <a:t>//our solution</a:t>
            </a:r>
          </a:p>
          <a:p>
            <a:r>
              <a:rPr lang="en-US" baseline="0" dirty="0"/>
              <a:t>//restore the real resolution</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18</a:t>
            </a:fld>
            <a:endParaRPr lang="en-US"/>
          </a:p>
        </p:txBody>
      </p:sp>
    </p:spTree>
    <p:extLst>
      <p:ext uri="{BB962C8B-B14F-4D97-AF65-F5344CB8AC3E}">
        <p14:creationId xmlns:p14="http://schemas.microsoft.com/office/powerpoint/2010/main" val="833486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audiocontext</a:t>
            </a:r>
            <a:r>
              <a:rPr lang="en-US" dirty="0"/>
              <a:t>, other</a:t>
            </a:r>
            <a:r>
              <a:rPr lang="en-US" baseline="0" dirty="0"/>
              <a:t> researchers already did some works. They input some audio resources and captured the result from browsers. The result is rendered by both audio card and browsers. By </a:t>
            </a:r>
            <a:r>
              <a:rPr lang="en-US" baseline="0" dirty="0" err="1"/>
              <a:t>javascript</a:t>
            </a:r>
            <a:r>
              <a:rPr lang="en-US" baseline="0" dirty="0"/>
              <a:t>, currently we can’t get the pure sound directly from the audio card. So the only thing we can do to fingerprint audio card is getting the basic features of audio card like the </a:t>
            </a:r>
            <a:r>
              <a:rPr lang="en-US" baseline="0" dirty="0" err="1"/>
              <a:t>samplerates</a:t>
            </a:r>
            <a:r>
              <a:rPr lang="en-US" baseline="0" dirty="0"/>
              <a:t>, </a:t>
            </a:r>
            <a:r>
              <a:rPr lang="mr-IN" baseline="0" dirty="0"/>
              <a:t>…</a:t>
            </a:r>
            <a:r>
              <a:rPr lang="en-US" baseline="0" dirty="0"/>
              <a:t>.. These are some hardware features can be directly captured and can also contribute to our research.</a:t>
            </a:r>
          </a:p>
          <a:p>
            <a:endParaRPr lang="en-US" dirty="0"/>
          </a:p>
          <a:p>
            <a:r>
              <a:rPr lang="en-US" dirty="0"/>
              <a:t>//</a:t>
            </a:r>
            <a:r>
              <a:rPr lang="en-US" dirty="0" err="1"/>
              <a:t>citition</a:t>
            </a:r>
            <a:r>
              <a:rPr lang="en-US" baseline="0" dirty="0"/>
              <a:t> </a:t>
            </a:r>
          </a:p>
          <a:p>
            <a:r>
              <a:rPr lang="en-US" baseline="0" dirty="0"/>
              <a:t>//what they did</a:t>
            </a:r>
          </a:p>
          <a:p>
            <a:r>
              <a:rPr lang="en-US" baseline="0" dirty="0"/>
              <a:t>//what we did</a:t>
            </a:r>
          </a:p>
          <a:p>
            <a:endParaRPr lang="en-US" baseline="0" dirty="0"/>
          </a:p>
          <a:p>
            <a:r>
              <a:rPr lang="en-US" baseline="0" dirty="0"/>
              <a:t>//wave into the audio </a:t>
            </a:r>
          </a:p>
          <a:p>
            <a:r>
              <a:rPr lang="en-US" baseline="0" dirty="0"/>
              <a:t>//cite their paper and what has been </a:t>
            </a:r>
            <a:r>
              <a:rPr lang="en-US" baseline="0" dirty="0" err="1"/>
              <a:t>donw</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19</a:t>
            </a:fld>
            <a:endParaRPr lang="en-US"/>
          </a:p>
        </p:txBody>
      </p:sp>
    </p:spTree>
    <p:extLst>
      <p:ext uri="{BB962C8B-B14F-4D97-AF65-F5344CB8AC3E}">
        <p14:creationId xmlns:p14="http://schemas.microsoft.com/office/powerpoint/2010/main" val="153833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of all, let me talk about the outline of this presentation. </a:t>
            </a:r>
          </a:p>
          <a:p>
            <a:r>
              <a:rPr lang="en-US" baseline="0" dirty="0"/>
              <a:t>I’ll start my presentation with the basic background. Next, I will introduce the </a:t>
            </a:r>
            <a:r>
              <a:rPr lang="en-US" altLang="zh-CN" baseline="0" dirty="0"/>
              <a:t>design of our approach including </a:t>
            </a:r>
            <a:r>
              <a:rPr lang="en-US" baseline="0" dirty="0"/>
              <a:t>known features, new features and improvement of known features. </a:t>
            </a:r>
          </a:p>
          <a:p>
            <a:r>
              <a:rPr lang="en-US" baseline="0" dirty="0"/>
              <a:t>In the end, I’ll show you the evaluation and conclusion of our work.</a:t>
            </a:r>
          </a:p>
          <a:p>
            <a:endParaRPr lang="en-US" baseline="0" dirty="0"/>
          </a:p>
          <a:p>
            <a:r>
              <a:rPr lang="en-US" baseline="0" dirty="0"/>
              <a:t>//background</a:t>
            </a:r>
          </a:p>
          <a:p>
            <a:r>
              <a:rPr lang="en-US" baseline="0" dirty="0"/>
              <a:t>//design</a:t>
            </a:r>
          </a:p>
          <a:p>
            <a:r>
              <a:rPr lang="en-US" baseline="0" dirty="0"/>
              <a:t>  know </a:t>
            </a:r>
          </a:p>
          <a:p>
            <a:r>
              <a:rPr lang="en-US" baseline="0" dirty="0"/>
              <a:t>  new</a:t>
            </a:r>
          </a:p>
          <a:p>
            <a:r>
              <a:rPr lang="en-US" baseline="0" dirty="0"/>
              <a:t>  </a:t>
            </a:r>
            <a:r>
              <a:rPr lang="en-US" baseline="0" dirty="0" err="1"/>
              <a:t>impr</a:t>
            </a:r>
            <a:endParaRPr lang="en-US" baseline="0" dirty="0"/>
          </a:p>
          <a:p>
            <a:r>
              <a:rPr lang="en-US" baseline="0" dirty="0"/>
              <a:t>//gray!!!!!!!!!!!!</a:t>
            </a:r>
          </a:p>
          <a:p>
            <a:r>
              <a:rPr lang="en-US" baseline="0" dirty="0"/>
              <a:t>//page number and total pages</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a:t>
            </a:fld>
            <a:endParaRPr lang="en-US"/>
          </a:p>
        </p:txBody>
      </p:sp>
    </p:spTree>
    <p:extLst>
      <p:ext uri="{BB962C8B-B14F-4D97-AF65-F5344CB8AC3E}">
        <p14:creationId xmlns:p14="http://schemas.microsoft.com/office/powerpoint/2010/main" val="2967004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//rewrite</a:t>
            </a:r>
            <a:r>
              <a:rPr lang="zh-CN" altLang="en-US" dirty="0"/>
              <a:t> </a:t>
            </a:r>
            <a:r>
              <a:rPr lang="en-US" altLang="zh-CN" dirty="0"/>
              <a:t>it</a:t>
            </a:r>
          </a:p>
          <a:p>
            <a:r>
              <a:rPr lang="en-US" altLang="zh-CN" dirty="0"/>
              <a:t>//talk</a:t>
            </a:r>
            <a:r>
              <a:rPr lang="zh-CN" altLang="en-US" dirty="0"/>
              <a:t> </a:t>
            </a:r>
            <a:r>
              <a:rPr lang="en-US" altLang="zh-CN" dirty="0"/>
              <a:t>about</a:t>
            </a:r>
            <a:r>
              <a:rPr lang="zh-CN" altLang="en-US" dirty="0"/>
              <a:t> </a:t>
            </a:r>
            <a:r>
              <a:rPr lang="en-US" altLang="zh-CN" dirty="0"/>
              <a:t>our</a:t>
            </a:r>
            <a:r>
              <a:rPr lang="zh-CN" altLang="en-US" dirty="0"/>
              <a:t> </a:t>
            </a:r>
            <a:r>
              <a:rPr lang="en-US" altLang="zh-CN" dirty="0"/>
              <a:t>improvement</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endParaRPr lang="en-US" altLang="zh-CN" baseline="0" dirty="0"/>
          </a:p>
          <a:p>
            <a:r>
              <a:rPr lang="en-US" altLang="zh-CN" baseline="0" dirty="0"/>
              <a:t>//subset</a:t>
            </a:r>
          </a:p>
          <a:p>
            <a:r>
              <a:rPr lang="en-US" altLang="zh-CN" baseline="0" dirty="0"/>
              <a:t>//change</a:t>
            </a:r>
            <a:r>
              <a:rPr lang="zh-CN" altLang="en-US" baseline="0" dirty="0"/>
              <a:t> </a:t>
            </a:r>
            <a:r>
              <a:rPr lang="en-US" altLang="zh-CN" baseline="0" dirty="0"/>
              <a:t>the</a:t>
            </a:r>
            <a:r>
              <a:rPr lang="zh-CN" altLang="en-US" baseline="0" dirty="0"/>
              <a:t> </a:t>
            </a:r>
            <a:r>
              <a:rPr lang="en-US" altLang="zh-CN" baseline="0" dirty="0" err="1"/>
              <a:t>weihgt</a:t>
            </a:r>
            <a:endParaRPr lang="en-US" altLang="zh-CN" baseline="0" dirty="0"/>
          </a:p>
          <a:p>
            <a:endParaRPr lang="en-US" dirty="0"/>
          </a:p>
          <a:p>
            <a:r>
              <a:rPr lang="en-US" dirty="0"/>
              <a:t>The</a:t>
            </a:r>
            <a:r>
              <a:rPr lang="en-US" baseline="0" dirty="0"/>
              <a:t> list of fonts also been used by many other researches. For browsers, generally speaking we have 2 ways to get the font list: flash and </a:t>
            </a:r>
            <a:r>
              <a:rPr lang="en-US" baseline="0" dirty="0" err="1"/>
              <a:t>javascript</a:t>
            </a:r>
            <a:r>
              <a:rPr lang="en-US" baseline="0" dirty="0"/>
              <a:t>. We know that flash is losing it’s popularity, so we picked the </a:t>
            </a:r>
            <a:r>
              <a:rPr lang="en-US" baseline="0" dirty="0" err="1"/>
              <a:t>javascript</a:t>
            </a:r>
            <a:r>
              <a:rPr lang="en-US" baseline="0" dirty="0"/>
              <a:t> way. The font list is mainly made of operating system fonts and web fonts. The OS fonts can be used to provide some </a:t>
            </a:r>
            <a:r>
              <a:rPr lang="en-US" baseline="0" dirty="0" err="1"/>
              <a:t>os</a:t>
            </a:r>
            <a:r>
              <a:rPr lang="en-US" baseline="0" dirty="0"/>
              <a:t> level information. So we select 4422 different fonts. Based on different operating systems, we use different subset of fonts, try to capture fonts from OS. For a specific subset, we use JS to check whether the font is supported or not. The way to do this is drawing a string to the browser with the font and measuring the width and height of the string. If the font is supported, the width would be slightly different from the default font. Otherwise, the font will go back to the default one and the length should be same as the default font.</a:t>
            </a:r>
          </a:p>
          <a:p>
            <a:endParaRPr lang="en-US" dirty="0"/>
          </a:p>
          <a:p>
            <a:r>
              <a:rPr lang="en-US" dirty="0"/>
              <a:t>//how</a:t>
            </a:r>
            <a:r>
              <a:rPr lang="en-US" baseline="0" dirty="0"/>
              <a:t> </a:t>
            </a:r>
            <a:r>
              <a:rPr lang="en-US" baseline="0" dirty="0" err="1"/>
              <a:t>exsisting</a:t>
            </a:r>
            <a:r>
              <a:rPr lang="en-US" baseline="0" dirty="0"/>
              <a:t> people does</a:t>
            </a:r>
          </a:p>
          <a:p>
            <a:r>
              <a:rPr lang="en-US" baseline="0" dirty="0"/>
              <a:t>//other people</a:t>
            </a:r>
          </a:p>
          <a:p>
            <a:r>
              <a:rPr lang="en-US" baseline="0" dirty="0"/>
              <a:t>//masks??? Introduce what the mask is used</a:t>
            </a:r>
          </a:p>
          <a:p>
            <a:r>
              <a:rPr lang="en-US" baseline="0" dirty="0"/>
              <a:t>//select the subset not the mask</a:t>
            </a:r>
          </a:p>
        </p:txBody>
      </p:sp>
      <p:sp>
        <p:nvSpPr>
          <p:cNvPr id="4" name="Slide Number Placeholder 3"/>
          <p:cNvSpPr>
            <a:spLocks noGrp="1"/>
          </p:cNvSpPr>
          <p:nvPr>
            <p:ph type="sldNum" sz="quarter" idx="10"/>
          </p:nvPr>
        </p:nvSpPr>
        <p:spPr/>
        <p:txBody>
          <a:bodyPr/>
          <a:lstStyle/>
          <a:p>
            <a:fld id="{C4F1AD22-3065-A543-868B-F6DE1EBB702C}" type="slidenum">
              <a:rPr lang="en-US" smtClean="0"/>
              <a:pPr/>
              <a:t>20</a:t>
            </a:fld>
            <a:endParaRPr lang="en-US"/>
          </a:p>
        </p:txBody>
      </p:sp>
    </p:spTree>
    <p:extLst>
      <p:ext uri="{BB962C8B-B14F-4D97-AF65-F5344CB8AC3E}">
        <p14:creationId xmlns:p14="http://schemas.microsoft.com/office/powerpoint/2010/main" val="946294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talk about the evaluation of our research</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21</a:t>
            </a:fld>
            <a:endParaRPr lang="en-US"/>
          </a:p>
        </p:txBody>
      </p:sp>
    </p:spTree>
    <p:extLst>
      <p:ext uri="{BB962C8B-B14F-4D97-AF65-F5344CB8AC3E}">
        <p14:creationId xmlns:p14="http://schemas.microsoft.com/office/powerpoint/2010/main" val="722886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research, we collected data from more than 6000 computers from all over the world by amazon </a:t>
            </a:r>
            <a:r>
              <a:rPr lang="en-US" sz="1200" b="1" i="0" kern="1200" dirty="0">
                <a:solidFill>
                  <a:schemeClr val="tx1"/>
                </a:solidFill>
                <a:effectLst/>
                <a:latin typeface="+mn-lt"/>
                <a:ea typeface="+mn-ea"/>
                <a:cs typeface="+mn-cs"/>
              </a:rPr>
              <a:t>Mechanical Turk and</a:t>
            </a:r>
            <a:r>
              <a:rPr lang="en-US" sz="1200" b="1" i="0" kern="1200" baseline="0" dirty="0">
                <a:solidFill>
                  <a:schemeClr val="tx1"/>
                </a:solidFill>
                <a:effectLst/>
                <a:latin typeface="+mn-lt"/>
                <a:ea typeface="+mn-ea"/>
                <a:cs typeface="+mn-cs"/>
              </a:rPr>
              <a:t> </a:t>
            </a:r>
            <a:r>
              <a:rPr lang="en-US" sz="1200" b="1" i="0" kern="1200" baseline="0" dirty="0" err="1">
                <a:solidFill>
                  <a:schemeClr val="tx1"/>
                </a:solidFill>
                <a:effectLst/>
                <a:latin typeface="+mn-lt"/>
                <a:ea typeface="+mn-ea"/>
                <a:cs typeface="+mn-cs"/>
              </a:rPr>
              <a:t>microworkers</a:t>
            </a:r>
            <a:r>
              <a:rPr lang="en-US" sz="1200" b="1" i="0" kern="1200" baseline="0" dirty="0">
                <a:solidFill>
                  <a:schemeClr val="tx1"/>
                </a:solidFill>
                <a:effectLst/>
                <a:latin typeface="+mn-lt"/>
                <a:ea typeface="+mn-ea"/>
                <a:cs typeface="+mn-cs"/>
              </a:rPr>
              <a:t>.</a:t>
            </a:r>
          </a:p>
          <a:p>
            <a:r>
              <a:rPr lang="en-US" sz="1200" b="1" i="0" kern="1200" baseline="0" dirty="0">
                <a:solidFill>
                  <a:schemeClr val="tx1"/>
                </a:solidFill>
                <a:effectLst/>
                <a:latin typeface="+mn-lt"/>
                <a:ea typeface="+mn-ea"/>
                <a:cs typeface="+mn-cs"/>
              </a:rPr>
              <a:t>//use number from paper</a:t>
            </a:r>
          </a:p>
          <a:p>
            <a:r>
              <a:rPr lang="en-US" sz="1200" b="1" i="0" kern="1200" baseline="0" dirty="0">
                <a:solidFill>
                  <a:schemeClr val="tx1"/>
                </a:solidFill>
                <a:effectLst/>
                <a:latin typeface="+mn-lt"/>
                <a:ea typeface="+mn-ea"/>
                <a:cs typeface="+mn-cs"/>
              </a:rPr>
              <a:t>//put mechanical </a:t>
            </a:r>
            <a:r>
              <a:rPr lang="en-US" sz="1200" b="1" i="0" kern="1200" baseline="0" dirty="0" err="1">
                <a:solidFill>
                  <a:schemeClr val="tx1"/>
                </a:solidFill>
                <a:effectLst/>
                <a:latin typeface="+mn-lt"/>
                <a:ea typeface="+mn-ea"/>
                <a:cs typeface="+mn-cs"/>
              </a:rPr>
              <a:t>turk</a:t>
            </a:r>
            <a:r>
              <a:rPr lang="en-US" sz="1200" b="1" i="0" kern="1200" baseline="0" dirty="0">
                <a:solidFill>
                  <a:schemeClr val="tx1"/>
                </a:solidFill>
                <a:effectLst/>
                <a:latin typeface="+mn-lt"/>
                <a:ea typeface="+mn-ea"/>
                <a:cs typeface="+mn-cs"/>
              </a:rPr>
              <a:t> and micro to the </a:t>
            </a:r>
            <a:r>
              <a:rPr lang="en-US" sz="1200" b="1" i="0" kern="1200" baseline="0" dirty="0" err="1">
                <a:solidFill>
                  <a:schemeClr val="tx1"/>
                </a:solidFill>
                <a:effectLst/>
                <a:latin typeface="+mn-lt"/>
                <a:ea typeface="+mn-ea"/>
                <a:cs typeface="+mn-cs"/>
              </a:rPr>
              <a:t>ppt</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22</a:t>
            </a:fld>
            <a:endParaRPr lang="en-US"/>
          </a:p>
        </p:txBody>
      </p:sp>
    </p:spTree>
    <p:extLst>
      <p:ext uri="{BB962C8B-B14F-4D97-AF65-F5344CB8AC3E}">
        <p14:creationId xmlns:p14="http://schemas.microsoft.com/office/powerpoint/2010/main" val="1744847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err="1"/>
              <a:t>grounp</a:t>
            </a:r>
            <a:r>
              <a:rPr lang="zh-CN" altLang="en-US" baseline="0" dirty="0"/>
              <a:t> </a:t>
            </a:r>
            <a:r>
              <a:rPr lang="en-US" altLang="zh-CN" baseline="0" dirty="0"/>
              <a:t>need</a:t>
            </a:r>
            <a:r>
              <a:rPr lang="zh-CN" altLang="en-US" baseline="0" dirty="0"/>
              <a:t> </a:t>
            </a:r>
            <a:r>
              <a:rPr lang="en-US" altLang="zh-CN" baseline="0" dirty="0"/>
              <a:t>cookie</a:t>
            </a:r>
            <a:r>
              <a:rPr lang="zh-CN" altLang="en-US" baseline="0" dirty="0"/>
              <a:t> </a:t>
            </a:r>
            <a:r>
              <a:rPr lang="en-US" altLang="zh-CN" baseline="0" dirty="0"/>
              <a:t>enabled</a:t>
            </a:r>
            <a:endParaRPr lang="en-US" dirty="0"/>
          </a:p>
          <a:p>
            <a:r>
              <a:rPr lang="en-US" dirty="0"/>
              <a:t>This is a </a:t>
            </a:r>
            <a:r>
              <a:rPr lang="en-US" dirty="0" err="1"/>
              <a:t>comparasion</a:t>
            </a:r>
            <a:r>
              <a:rPr lang="en-US" dirty="0"/>
              <a:t> between our approach,</a:t>
            </a:r>
            <a:r>
              <a:rPr lang="en-US" baseline="0" dirty="0"/>
              <a:t> </a:t>
            </a:r>
            <a:r>
              <a:rPr lang="en-US" baseline="0" dirty="0" err="1"/>
              <a:t>amiunique</a:t>
            </a:r>
            <a:r>
              <a:rPr lang="en-US" baseline="0" dirty="0"/>
              <a:t> and </a:t>
            </a:r>
            <a:r>
              <a:rPr lang="en-US" baseline="0" dirty="0" err="1"/>
              <a:t>panopticlick</a:t>
            </a:r>
            <a:r>
              <a:rPr lang="en-US" baseline="0" dirty="0"/>
              <a:t>. We can see the entropies of our data is </a:t>
            </a:r>
            <a:r>
              <a:rPr lang="en-US" dirty="0"/>
              <a:t>comparable </a:t>
            </a:r>
            <a:r>
              <a:rPr lang="en-US" baseline="0" dirty="0"/>
              <a:t>with them, which means our data is reasonable and can be used to measure our features. </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23</a:t>
            </a:fld>
            <a:endParaRPr lang="en-US"/>
          </a:p>
        </p:txBody>
      </p:sp>
    </p:spTree>
    <p:extLst>
      <p:ext uri="{BB962C8B-B14F-4D97-AF65-F5344CB8AC3E}">
        <p14:creationId xmlns:p14="http://schemas.microsoft.com/office/powerpoint/2010/main" val="1764650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overall results of our approach. We can see we improved the single-browser fingerprint rate from 90.84% to 99.24%. For cross-browser fingerprinting, we can only compare our result with the known features, and improved the result from 68% to 83%. This result shows our approach can improve the result significantly. </a:t>
            </a:r>
          </a:p>
          <a:p>
            <a:endParaRPr lang="en-US" dirty="0"/>
          </a:p>
          <a:p>
            <a:r>
              <a:rPr lang="en-US" dirty="0" err="1"/>
              <a:t>Boda</a:t>
            </a:r>
            <a:r>
              <a:rPr lang="en-US" dirty="0"/>
              <a:t> et al.??</a:t>
            </a:r>
          </a:p>
          <a:p>
            <a:r>
              <a:rPr lang="en-US" dirty="0"/>
              <a:t>//known</a:t>
            </a:r>
            <a:r>
              <a:rPr lang="en-US" baseline="0" dirty="0"/>
              <a:t> features?</a:t>
            </a:r>
            <a:endParaRPr lang="en-US" dirty="0"/>
          </a:p>
          <a:p>
            <a:r>
              <a:rPr lang="en-US" dirty="0"/>
              <a:t> Change </a:t>
            </a:r>
            <a:r>
              <a:rPr lang="en-US" dirty="0" err="1"/>
              <a:t>boda</a:t>
            </a:r>
            <a:r>
              <a:rPr lang="en-US" dirty="0"/>
              <a:t> to </a:t>
            </a:r>
            <a:r>
              <a:rPr lang="en-US" dirty="0" err="1"/>
              <a:t>exsiting</a:t>
            </a:r>
            <a:r>
              <a:rPr lang="en-US" dirty="0"/>
              <a:t> features</a:t>
            </a:r>
          </a:p>
        </p:txBody>
      </p:sp>
      <p:sp>
        <p:nvSpPr>
          <p:cNvPr id="4" name="Slide Number Placeholder 3"/>
          <p:cNvSpPr>
            <a:spLocks noGrp="1"/>
          </p:cNvSpPr>
          <p:nvPr>
            <p:ph type="sldNum" sz="quarter" idx="10"/>
          </p:nvPr>
        </p:nvSpPr>
        <p:spPr/>
        <p:txBody>
          <a:bodyPr/>
          <a:lstStyle/>
          <a:p>
            <a:fld id="{C4F1AD22-3065-A543-868B-F6DE1EBB702C}" type="slidenum">
              <a:rPr lang="en-US" smtClean="0"/>
              <a:pPr/>
              <a:t>24</a:t>
            </a:fld>
            <a:endParaRPr lang="en-US"/>
          </a:p>
        </p:txBody>
      </p:sp>
    </p:spTree>
    <p:extLst>
      <p:ext uri="{BB962C8B-B14F-4D97-AF65-F5344CB8AC3E}">
        <p14:creationId xmlns:p14="http://schemas.microsoft.com/office/powerpoint/2010/main" val="2027552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//add</a:t>
            </a:r>
            <a:r>
              <a:rPr lang="zh-CN" altLang="en-US" baseline="0" dirty="0"/>
              <a:t> </a:t>
            </a:r>
            <a:r>
              <a:rPr lang="en-US" altLang="zh-CN" baseline="0" dirty="0"/>
              <a:t>GPU</a:t>
            </a:r>
            <a:endParaRPr lang="en-US" baseline="0" dirty="0"/>
          </a:p>
          <a:p>
            <a:r>
              <a:rPr lang="en-US" baseline="0" dirty="0"/>
              <a:t>For the results of new features. In order to get a better cross-browser result, the stability result of all the features 95%. In this situation, the features can still provide enough entropy and the combination of them can provide an entropy 7.1</a:t>
            </a:r>
          </a:p>
          <a:p>
            <a:endParaRPr lang="en-US" baseline="0" dirty="0"/>
          </a:p>
          <a:p>
            <a:r>
              <a:rPr lang="en-US" baseline="0" dirty="0"/>
              <a:t>//</a:t>
            </a:r>
            <a:r>
              <a:rPr lang="en-US" baseline="0" dirty="0" err="1"/>
              <a:t>WebGL</a:t>
            </a:r>
            <a:r>
              <a:rPr lang="en-US" baseline="0" dirty="0"/>
              <a:t> result</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25</a:t>
            </a:fld>
            <a:endParaRPr lang="en-US"/>
          </a:p>
        </p:txBody>
      </p:sp>
    </p:spTree>
    <p:extLst>
      <p:ext uri="{BB962C8B-B14F-4D97-AF65-F5344CB8AC3E}">
        <p14:creationId xmlns:p14="http://schemas.microsoft.com/office/powerpoint/2010/main" val="166093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//explain</a:t>
            </a:r>
            <a:r>
              <a:rPr lang="zh-CN" altLang="en-US" dirty="0"/>
              <a:t> </a:t>
            </a:r>
            <a:r>
              <a:rPr lang="en-US" altLang="zh-CN" dirty="0"/>
              <a:t>uniqueness</a:t>
            </a:r>
            <a:r>
              <a:rPr lang="zh-CN" altLang="en-US" dirty="0"/>
              <a:t> </a:t>
            </a:r>
            <a:r>
              <a:rPr lang="en-US" altLang="zh-CN" dirty="0"/>
              <a:t>and</a:t>
            </a:r>
            <a:r>
              <a:rPr lang="zh-CN" altLang="en-US" dirty="0"/>
              <a:t> </a:t>
            </a:r>
            <a:r>
              <a:rPr lang="en-US" altLang="zh-CN" dirty="0"/>
              <a:t>stability</a:t>
            </a:r>
          </a:p>
          <a:p>
            <a:endParaRPr lang="en-US" dirty="0"/>
          </a:p>
          <a:p>
            <a:r>
              <a:rPr lang="en-US" dirty="0"/>
              <a:t>This</a:t>
            </a:r>
            <a:r>
              <a:rPr lang="en-US" baseline="0" dirty="0"/>
              <a:t> table is a comparison for different pair of browsers. In each grid, the number on the left means the uniqueness and the number in the </a:t>
            </a:r>
            <a:r>
              <a:rPr lang="en-US" baseline="0" dirty="0" err="1"/>
              <a:t>parenresis</a:t>
            </a:r>
            <a:r>
              <a:rPr lang="en-US" baseline="0" dirty="0"/>
              <a:t> means the stability. We can see, for most of the browser pairs, the uniqueness is more than 85% and the stability is more than 90%, some browsers never appear together like safari and Edge or IE, so we have to put N/A there.</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26</a:t>
            </a:fld>
            <a:endParaRPr lang="en-US"/>
          </a:p>
        </p:txBody>
      </p:sp>
    </p:spTree>
    <p:extLst>
      <p:ext uri="{BB962C8B-B14F-4D97-AF65-F5344CB8AC3E}">
        <p14:creationId xmlns:p14="http://schemas.microsoft.com/office/powerpoint/2010/main" val="308346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27</a:t>
            </a:fld>
            <a:endParaRPr lang="en-US"/>
          </a:p>
        </p:txBody>
      </p:sp>
    </p:spTree>
    <p:extLst>
      <p:ext uri="{BB962C8B-B14F-4D97-AF65-F5344CB8AC3E}">
        <p14:creationId xmlns:p14="http://schemas.microsoft.com/office/powerpoint/2010/main" val="326979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to the conclusion. We improved the uniqueness for single</a:t>
            </a:r>
            <a:r>
              <a:rPr lang="en-US" baseline="0" dirty="0"/>
              <a:t> browser from 90.84% to 99.24%. For cross-browser fingerprinting, we created an usable way to fingerprint a computer instead of a browser by extracting some hardware level and OS features. the result of our approach is also great with 83.24% uniqueness and 91.44% stability.</a:t>
            </a:r>
          </a:p>
          <a:p>
            <a:endParaRPr lang="en-US" baseline="0" dirty="0"/>
          </a:p>
          <a:p>
            <a:r>
              <a:rPr lang="en-US" baseline="0" dirty="0"/>
              <a:t>//</a:t>
            </a:r>
            <a:r>
              <a:rPr lang="en-US" baseline="0" dirty="0" err="1"/>
              <a:t>amiunique</a:t>
            </a:r>
            <a:r>
              <a:rPr lang="en-US" baseline="0" dirty="0"/>
              <a:t> </a:t>
            </a:r>
          </a:p>
          <a:p>
            <a:r>
              <a:rPr lang="en-US" baseline="0" dirty="0"/>
              <a:t>//from 90% to 99% //exact number needed here</a:t>
            </a:r>
          </a:p>
          <a:p>
            <a:r>
              <a:rPr lang="en-US" baseline="0" dirty="0"/>
              <a:t>//cross-browser</a:t>
            </a:r>
          </a:p>
          <a:p>
            <a:r>
              <a:rPr lang="en-US" dirty="0"/>
              <a:t>//uniqueness and stability</a:t>
            </a:r>
          </a:p>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28</a:t>
            </a:fld>
            <a:endParaRPr lang="en-US"/>
          </a:p>
        </p:txBody>
      </p:sp>
    </p:spTree>
    <p:extLst>
      <p:ext uri="{BB962C8B-B14F-4D97-AF65-F5344CB8AC3E}">
        <p14:creationId xmlns:p14="http://schemas.microsoft.com/office/powerpoint/2010/main" val="409959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29</a:t>
            </a:fld>
            <a:endParaRPr lang="en-US"/>
          </a:p>
        </p:txBody>
      </p:sp>
    </p:spTree>
    <p:extLst>
      <p:ext uri="{BB962C8B-B14F-4D97-AF65-F5344CB8AC3E}">
        <p14:creationId xmlns:p14="http://schemas.microsoft.com/office/powerpoint/2010/main" val="22835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a:t>
            </a:fld>
            <a:endParaRPr lang="en-US"/>
          </a:p>
        </p:txBody>
      </p:sp>
    </p:spTree>
    <p:extLst>
      <p:ext uri="{BB962C8B-B14F-4D97-AF65-F5344CB8AC3E}">
        <p14:creationId xmlns:p14="http://schemas.microsoft.com/office/powerpoint/2010/main" val="3194096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30</a:t>
            </a:fld>
            <a:endParaRPr lang="en-US"/>
          </a:p>
        </p:txBody>
      </p:sp>
    </p:spTree>
    <p:extLst>
      <p:ext uri="{BB962C8B-B14F-4D97-AF65-F5344CB8AC3E}">
        <p14:creationId xmlns:p14="http://schemas.microsoft.com/office/powerpoint/2010/main" val="4281297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31</a:t>
            </a:fld>
            <a:endParaRPr lang="en-US"/>
          </a:p>
        </p:txBody>
      </p:sp>
    </p:spTree>
    <p:extLst>
      <p:ext uri="{BB962C8B-B14F-4D97-AF65-F5344CB8AC3E}">
        <p14:creationId xmlns:p14="http://schemas.microsoft.com/office/powerpoint/2010/main" val="1616233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32</a:t>
            </a:fld>
            <a:endParaRPr lang="en-US"/>
          </a:p>
        </p:txBody>
      </p:sp>
    </p:spTree>
    <p:extLst>
      <p:ext uri="{BB962C8B-B14F-4D97-AF65-F5344CB8AC3E}">
        <p14:creationId xmlns:p14="http://schemas.microsoft.com/office/powerpoint/2010/main" val="1492747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33</a:t>
            </a:fld>
            <a:endParaRPr lang="en-US"/>
          </a:p>
        </p:txBody>
      </p:sp>
    </p:spTree>
    <p:extLst>
      <p:ext uri="{BB962C8B-B14F-4D97-AF65-F5344CB8AC3E}">
        <p14:creationId xmlns:p14="http://schemas.microsoft.com/office/powerpoint/2010/main" val="3412068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34</a:t>
            </a:fld>
            <a:endParaRPr lang="en-US"/>
          </a:p>
        </p:txBody>
      </p:sp>
    </p:spTree>
    <p:extLst>
      <p:ext uri="{BB962C8B-B14F-4D97-AF65-F5344CB8AC3E}">
        <p14:creationId xmlns:p14="http://schemas.microsoft.com/office/powerpoint/2010/main" val="311234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35</a:t>
            </a:fld>
            <a:endParaRPr lang="en-US"/>
          </a:p>
        </p:txBody>
      </p:sp>
    </p:spTree>
    <p:extLst>
      <p:ext uri="{BB962C8B-B14F-4D97-AF65-F5344CB8AC3E}">
        <p14:creationId xmlns:p14="http://schemas.microsoft.com/office/powerpoint/2010/main" val="53607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of all, let me talk about the outline of this presentation. </a:t>
            </a:r>
          </a:p>
          <a:p>
            <a:r>
              <a:rPr lang="en-US" baseline="0" dirty="0"/>
              <a:t>I’ll start my presentation with the basic background. Next, I will introduce the </a:t>
            </a:r>
            <a:r>
              <a:rPr lang="en-US" altLang="zh-CN" baseline="0" dirty="0"/>
              <a:t>design of our approach including </a:t>
            </a:r>
            <a:r>
              <a:rPr lang="en-US" baseline="0" dirty="0"/>
              <a:t>known features, new features and improvement of known features. </a:t>
            </a:r>
          </a:p>
          <a:p>
            <a:r>
              <a:rPr lang="en-US" baseline="0" dirty="0"/>
              <a:t>In the end, I’ll show you the evaluation and conclusion of our work.</a:t>
            </a:r>
          </a:p>
          <a:p>
            <a:endParaRPr lang="en-US" baseline="0" dirty="0"/>
          </a:p>
          <a:p>
            <a:r>
              <a:rPr lang="en-US" baseline="0" dirty="0"/>
              <a:t>//background</a:t>
            </a:r>
          </a:p>
          <a:p>
            <a:r>
              <a:rPr lang="en-US" baseline="0" dirty="0"/>
              <a:t>//design</a:t>
            </a:r>
          </a:p>
          <a:p>
            <a:r>
              <a:rPr lang="en-US" baseline="0" dirty="0"/>
              <a:t>  know </a:t>
            </a:r>
          </a:p>
          <a:p>
            <a:r>
              <a:rPr lang="en-US" baseline="0" dirty="0"/>
              <a:t>  new</a:t>
            </a:r>
          </a:p>
          <a:p>
            <a:r>
              <a:rPr lang="en-US" baseline="0" dirty="0"/>
              <a:t>  </a:t>
            </a:r>
            <a:r>
              <a:rPr lang="en-US" baseline="0" dirty="0" err="1"/>
              <a:t>impr</a:t>
            </a:r>
            <a:endParaRPr lang="en-US" baseline="0" dirty="0"/>
          </a:p>
          <a:p>
            <a:r>
              <a:rPr lang="en-US" baseline="0" dirty="0"/>
              <a:t>//gray!!!!!!!!!!!!</a:t>
            </a:r>
          </a:p>
          <a:p>
            <a:r>
              <a:rPr lang="en-US" baseline="0" dirty="0"/>
              <a:t>//page number and total pages</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4</a:t>
            </a:fld>
            <a:endParaRPr lang="en-US"/>
          </a:p>
        </p:txBody>
      </p:sp>
    </p:spTree>
    <p:extLst>
      <p:ext uri="{BB962C8B-B14F-4D97-AF65-F5344CB8AC3E}">
        <p14:creationId xmlns:p14="http://schemas.microsoft.com/office/powerpoint/2010/main" val="71927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a:t>
            </a:r>
            <a:r>
              <a:rPr lang="en-US" baseline="0" dirty="0">
                <a:solidFill>
                  <a:srgbClr val="FF0000"/>
                </a:solidFill>
              </a:rPr>
              <a:t>, let’s start with the background part</a:t>
            </a:r>
          </a:p>
          <a:p>
            <a:endParaRPr lang="en-US" baseline="0" dirty="0"/>
          </a:p>
          <a:p>
            <a:r>
              <a:rPr lang="en-US" baseline="0" dirty="0"/>
              <a:t>//background</a:t>
            </a:r>
          </a:p>
          <a:p>
            <a:r>
              <a:rPr lang="en-US" baseline="0" dirty="0"/>
              <a:t>//design</a:t>
            </a:r>
          </a:p>
          <a:p>
            <a:r>
              <a:rPr lang="en-US" baseline="0" dirty="0"/>
              <a:t>  know </a:t>
            </a:r>
          </a:p>
          <a:p>
            <a:r>
              <a:rPr lang="en-US" baseline="0" dirty="0"/>
              <a:t>  new</a:t>
            </a:r>
          </a:p>
          <a:p>
            <a:r>
              <a:rPr lang="en-US" baseline="0" dirty="0"/>
              <a:t>  </a:t>
            </a:r>
            <a:r>
              <a:rPr lang="en-US" baseline="0" dirty="0" err="1"/>
              <a:t>impr</a:t>
            </a:r>
            <a:endParaRPr lang="en-US" baseline="0" dirty="0"/>
          </a:p>
          <a:p>
            <a:r>
              <a:rPr lang="en-US" baseline="0" dirty="0"/>
              <a:t>//gray!!!!!!!!!!!!</a:t>
            </a:r>
          </a:p>
          <a:p>
            <a:r>
              <a:rPr lang="en-US" baseline="0" dirty="0"/>
              <a:t>//page number and total pages</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5</a:t>
            </a:fld>
            <a:endParaRPr lang="en-US"/>
          </a:p>
        </p:txBody>
      </p:sp>
    </p:spTree>
    <p:extLst>
      <p:ext uri="{BB962C8B-B14F-4D97-AF65-F5344CB8AC3E}">
        <p14:creationId xmlns:p14="http://schemas.microsoft.com/office/powerpoint/2010/main" val="50772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imagine a situation. </a:t>
            </a:r>
          </a:p>
          <a:p>
            <a:r>
              <a:rPr lang="en-US" baseline="0" dirty="0"/>
              <a:t>1, Assuming that we want to buy a car, and we spent several hour in searching cars. </a:t>
            </a:r>
          </a:p>
          <a:p>
            <a:r>
              <a:rPr lang="en-US" baseline="0" dirty="0"/>
              <a:t>2, we felt a little tired and tried to relax our </a:t>
            </a:r>
            <a:r>
              <a:rPr lang="en-US" baseline="0" dirty="0" err="1"/>
              <a:t>selives</a:t>
            </a:r>
            <a:r>
              <a:rPr lang="en-US" baseline="0" dirty="0"/>
              <a:t>. We decorated some pictures, read some blogs and news, and then, we booked a ticket to San Diego. </a:t>
            </a:r>
          </a:p>
          <a:p>
            <a:r>
              <a:rPr lang="en-US" baseline="0" dirty="0"/>
              <a:t>3, we found a thing that in every page we viewed, the ads were pictures about cars. like this one, the fox news, the blog, the decoration website, and even the cars website. </a:t>
            </a:r>
          </a:p>
          <a:p>
            <a:r>
              <a:rPr lang="en-US" baseline="0" dirty="0"/>
              <a:t>4, recently we visited some webpages, from one to another. Each webpage has an ads and all of the ads belong to the same ads company. </a:t>
            </a:r>
          </a:p>
          <a:p>
            <a:r>
              <a:rPr lang="en-US" baseline="0" dirty="0"/>
              <a:t>5, If the ads company can get the fingerprint of users, this company would get the visiting chain and track users.</a:t>
            </a:r>
          </a:p>
        </p:txBody>
      </p:sp>
      <p:sp>
        <p:nvSpPr>
          <p:cNvPr id="4" name="Slide Number Placeholder 3"/>
          <p:cNvSpPr>
            <a:spLocks noGrp="1"/>
          </p:cNvSpPr>
          <p:nvPr>
            <p:ph type="sldNum" sz="quarter" idx="10"/>
          </p:nvPr>
        </p:nvSpPr>
        <p:spPr/>
        <p:txBody>
          <a:bodyPr/>
          <a:lstStyle/>
          <a:p>
            <a:fld id="{C4F1AD22-3065-A543-868B-F6DE1EBB702C}" type="slidenum">
              <a:rPr lang="en-US" smtClean="0"/>
              <a:pPr/>
              <a:t>6</a:t>
            </a:fld>
            <a:endParaRPr lang="en-US"/>
          </a:p>
        </p:txBody>
      </p:sp>
    </p:spTree>
    <p:extLst>
      <p:ext uri="{BB962C8B-B14F-4D97-AF65-F5344CB8AC3E}">
        <p14:creationId xmlns:p14="http://schemas.microsoft.com/office/powerpoint/2010/main" val="188538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identifier, there are </a:t>
            </a:r>
            <a:r>
              <a:rPr lang="en-US" baseline="0" dirty="0"/>
              <a:t>two main kinds of identifiers: </a:t>
            </a:r>
            <a:r>
              <a:rPr lang="en-US" baseline="0" dirty="0" err="1"/>
              <a:t>stateful</a:t>
            </a:r>
            <a:r>
              <a:rPr lang="en-US" baseline="0" dirty="0"/>
              <a:t> identifier and stateless identifier.</a:t>
            </a:r>
          </a:p>
          <a:p>
            <a:endParaRPr lang="en-US" baseline="0" dirty="0"/>
          </a:p>
          <a:p>
            <a:r>
              <a:rPr lang="en-US" baseline="0" dirty="0"/>
              <a:t>1, </a:t>
            </a:r>
            <a:r>
              <a:rPr lang="en-US" baseline="0" dirty="0" err="1"/>
              <a:t>Stateful</a:t>
            </a:r>
            <a:r>
              <a:rPr lang="en-US" baseline="0" dirty="0"/>
              <a:t> identifier means </a:t>
            </a:r>
            <a:r>
              <a:rPr lang="en-US" sz="1200" b="0" i="0" kern="1200" dirty="0">
                <a:solidFill>
                  <a:schemeClr val="tx1"/>
                </a:solidFill>
                <a:effectLst/>
                <a:latin typeface="+mn-lt"/>
                <a:ea typeface="+mn-ea"/>
                <a:cs typeface="+mn-cs"/>
              </a:rPr>
              <a:t>keeping track of the information stored</a:t>
            </a:r>
            <a:r>
              <a:rPr lang="en-US" sz="1200" b="0" i="0" kern="1200" baseline="0" dirty="0">
                <a:solidFill>
                  <a:schemeClr val="tx1"/>
                </a:solidFill>
                <a:effectLst/>
                <a:latin typeface="+mn-lt"/>
                <a:ea typeface="+mn-ea"/>
                <a:cs typeface="+mn-cs"/>
              </a:rPr>
              <a:t> previously</a:t>
            </a:r>
            <a:r>
              <a:rPr lang="en-US" sz="1200" b="0" i="0" kern="1200" dirty="0">
                <a:solidFill>
                  <a:schemeClr val="tx1"/>
                </a:solidFill>
                <a:effectLst/>
                <a:latin typeface="+mn-lt"/>
                <a:ea typeface="+mn-ea"/>
                <a:cs typeface="+mn-cs"/>
              </a:rPr>
              <a:t> which is used for current transaction. </a:t>
            </a:r>
          </a:p>
          <a:p>
            <a:r>
              <a:rPr lang="en-US" sz="1200" b="0" i="0" kern="1200" dirty="0">
                <a:solidFill>
                  <a:schemeClr val="tx1"/>
                </a:solidFill>
                <a:effectLst/>
                <a:latin typeface="+mn-lt"/>
                <a:ea typeface="+mn-ea"/>
                <a:cs typeface="+mn-cs"/>
              </a:rPr>
              <a:t>2, For example, a webpage can store</a:t>
            </a:r>
            <a:r>
              <a:rPr lang="en-US" sz="1200" b="0" i="0" kern="1200" baseline="0" dirty="0">
                <a:solidFill>
                  <a:schemeClr val="tx1"/>
                </a:solidFill>
                <a:effectLst/>
                <a:latin typeface="+mn-lt"/>
                <a:ea typeface="+mn-ea"/>
                <a:cs typeface="+mn-cs"/>
              </a:rPr>
              <a:t> some information to the cookie or supper cookie. </a:t>
            </a:r>
          </a:p>
          <a:p>
            <a:r>
              <a:rPr lang="en-US" sz="1200" b="0" i="0" kern="1200" baseline="0" dirty="0">
                <a:solidFill>
                  <a:schemeClr val="tx1"/>
                </a:solidFill>
                <a:effectLst/>
                <a:latin typeface="+mn-lt"/>
                <a:ea typeface="+mn-ea"/>
                <a:cs typeface="+mn-cs"/>
              </a:rPr>
              <a:t>3, These kind of identifiers are pre-stored and can provide them a very accurate way to get the information of users.</a:t>
            </a:r>
          </a:p>
          <a:p>
            <a:r>
              <a:rPr lang="en-US" altLang="zh-CN" sz="1200" b="0" i="0" kern="1200" baseline="0" dirty="0">
                <a:solidFill>
                  <a:schemeClr val="tx1"/>
                </a:solidFill>
                <a:effectLst/>
                <a:latin typeface="+mn-lt"/>
                <a:ea typeface="+mn-ea"/>
                <a:cs typeface="+mn-cs"/>
              </a:rPr>
              <a:t>4, </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problem</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those identifiers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are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easy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to</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be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cleared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and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modified.</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rgbClr val="FF0000"/>
                </a:solidFill>
                <a:effectLst/>
                <a:latin typeface="+mn-lt"/>
                <a:ea typeface="+mn-ea"/>
                <a:cs typeface="+mn-cs"/>
              </a:rPr>
              <a:t>1, Stateless identifier (</a:t>
            </a:r>
            <a:r>
              <a:rPr lang="en-US" altLang="zh-CN" sz="1200" b="0" i="0" kern="1200" baseline="0" dirty="0">
                <a:solidFill>
                  <a:srgbClr val="FF0000"/>
                </a:solidFill>
                <a:effectLst/>
                <a:latin typeface="+mn-lt"/>
                <a:ea typeface="+mn-ea"/>
                <a:cs typeface="+mn-cs"/>
              </a:rPr>
              <a:t>known</a:t>
            </a:r>
            <a:r>
              <a:rPr lang="zh-CN" altLang="en-US" sz="1200" b="0" i="0" kern="1200" baseline="0" dirty="0">
                <a:solidFill>
                  <a:srgbClr val="FF0000"/>
                </a:solidFill>
                <a:effectLst/>
                <a:latin typeface="+mn-lt"/>
                <a:ea typeface="+mn-ea"/>
                <a:cs typeface="+mn-cs"/>
              </a:rPr>
              <a:t> </a:t>
            </a:r>
            <a:r>
              <a:rPr lang="en-US" altLang="zh-CN" sz="1200" b="0" i="0" kern="1200" baseline="0" dirty="0">
                <a:solidFill>
                  <a:srgbClr val="FF0000"/>
                </a:solidFill>
                <a:effectLst/>
                <a:latin typeface="+mn-lt"/>
                <a:ea typeface="+mn-ea"/>
                <a:cs typeface="+mn-cs"/>
              </a:rPr>
              <a:t>as</a:t>
            </a:r>
            <a:r>
              <a:rPr lang="zh-CN" altLang="en-US" sz="1200" b="0" i="0" kern="1200" baseline="0" dirty="0">
                <a:solidFill>
                  <a:srgbClr val="FF0000"/>
                </a:solidFill>
                <a:effectLst/>
                <a:latin typeface="+mn-lt"/>
                <a:ea typeface="+mn-ea"/>
                <a:cs typeface="+mn-cs"/>
              </a:rPr>
              <a:t> </a:t>
            </a:r>
            <a:r>
              <a:rPr lang="en-US" sz="1200" b="0" i="0" kern="1200" baseline="0" dirty="0">
                <a:solidFill>
                  <a:srgbClr val="FF0000"/>
                </a:solidFill>
                <a:effectLst/>
                <a:latin typeface="+mn-lt"/>
                <a:ea typeface="+mn-ea"/>
                <a:cs typeface="+mn-cs"/>
              </a:rPr>
              <a:t>fingerprinting)</a:t>
            </a:r>
            <a:r>
              <a:rPr lang="zh-CN" altLang="en-US" sz="1200" b="0" i="0" kern="1200" baseline="0" dirty="0">
                <a:solidFill>
                  <a:srgbClr val="FF0000"/>
                </a:solidFill>
                <a:effectLst/>
                <a:latin typeface="+mn-lt"/>
                <a:ea typeface="+mn-ea"/>
                <a:cs typeface="+mn-cs"/>
              </a:rPr>
              <a:t> </a:t>
            </a:r>
            <a:r>
              <a:rPr lang="en-US" sz="1200" b="0" i="0" kern="1200" baseline="0" dirty="0">
                <a:solidFill>
                  <a:srgbClr val="FF0000"/>
                </a:solidFill>
                <a:effectLst/>
                <a:latin typeface="+mn-lt"/>
                <a:ea typeface="+mn-ea"/>
                <a:cs typeface="+mn-cs"/>
              </a:rPr>
              <a:t>means </a:t>
            </a:r>
            <a:r>
              <a:rPr lang="en-US" sz="1200" b="0" i="0" kern="1200" dirty="0">
                <a:solidFill>
                  <a:srgbClr val="FF0000"/>
                </a:solidFill>
                <a:effectLst/>
                <a:latin typeface="+mn-lt"/>
                <a:ea typeface="+mn-ea"/>
                <a:cs typeface="+mn-cs"/>
              </a:rPr>
              <a:t>every transaction is performed as if it were being done for the first time,</a:t>
            </a:r>
            <a:r>
              <a:rPr lang="en-US" sz="1200" b="0" i="0" kern="1200" baseline="0" dirty="0">
                <a:solidFill>
                  <a:srgbClr val="FF0000"/>
                </a:solidFill>
                <a:effectLst/>
                <a:latin typeface="+mn-lt"/>
                <a:ea typeface="+mn-ea"/>
                <a:cs typeface="+mn-cs"/>
              </a:rPr>
              <a:t> so </a:t>
            </a:r>
            <a:r>
              <a:rPr lang="en-US" sz="1200" b="0" i="0" kern="1200" dirty="0">
                <a:solidFill>
                  <a:schemeClr val="tx1"/>
                </a:solidFill>
                <a:effectLst/>
                <a:latin typeface="+mn-lt"/>
                <a:ea typeface="+mn-ea"/>
                <a:cs typeface="+mn-cs"/>
              </a:rPr>
              <a:t>no previously stored information is used for the current transaction.</a:t>
            </a:r>
            <a:r>
              <a:rPr lang="en-US" sz="1200" b="0" i="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2, In this situation, web servers can get the identifiers of users by some features of browsers or operating systems. Like the list of installed plugins,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3, these kind of identifiers can get the identification of users in background without the actions of users.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4, </a:t>
            </a:r>
            <a:r>
              <a:rPr lang="en-US" altLang="zh-CN" sz="1200" b="0" i="0" kern="1200" baseline="0" dirty="0">
                <a:solidFill>
                  <a:schemeClr val="tx1"/>
                </a:solidFill>
                <a:effectLst/>
                <a:latin typeface="+mn-lt"/>
                <a:ea typeface="+mn-ea"/>
                <a:cs typeface="+mn-cs"/>
              </a:rPr>
              <a:t>Compared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with</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the</a:t>
            </a:r>
            <a:r>
              <a:rPr lang="zh-CN" altLang="en-US" sz="1200" b="0" i="0" kern="1200" baseline="0" dirty="0">
                <a:solidFill>
                  <a:schemeClr val="tx1"/>
                </a:solidFill>
                <a:effectLst/>
                <a:latin typeface="+mn-lt"/>
                <a:ea typeface="+mn-ea"/>
                <a:cs typeface="+mn-cs"/>
              </a:rPr>
              <a:t> </a:t>
            </a:r>
            <a:r>
              <a:rPr lang="en-US" altLang="zh-CN" sz="1200" b="0" i="0" kern="1200" baseline="0" dirty="0" err="1">
                <a:solidFill>
                  <a:schemeClr val="tx1"/>
                </a:solidFill>
                <a:effectLst/>
                <a:latin typeface="+mn-lt"/>
                <a:ea typeface="+mn-ea"/>
                <a:cs typeface="+mn-cs"/>
              </a:rPr>
              <a:t>stateful</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identifier,</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stateless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identifier</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is difficult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to</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be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modified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so it’s more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stable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and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safe. But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stateless identifier is not accurate as </a:t>
            </a:r>
            <a:r>
              <a:rPr lang="en-US" altLang="zh-CN" sz="1200" b="0" i="0" kern="1200" baseline="0" dirty="0" err="1">
                <a:solidFill>
                  <a:schemeClr val="tx1"/>
                </a:solidFill>
                <a:effectLst/>
                <a:latin typeface="+mn-lt"/>
                <a:ea typeface="+mn-ea"/>
                <a:cs typeface="+mn-cs"/>
              </a:rPr>
              <a:t>stateful</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identifier.</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1, Currently,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we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already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have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many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related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works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like</a:t>
            </a:r>
            <a:r>
              <a:rPr lang="zh-CN" altLang="en-US" sz="1200" b="0" i="0" kern="1200" baseline="0" dirty="0">
                <a:solidFill>
                  <a:schemeClr val="tx1"/>
                </a:solidFill>
                <a:effectLst/>
                <a:latin typeface="+mn-lt"/>
                <a:ea typeface="+mn-ea"/>
                <a:cs typeface="+mn-cs"/>
              </a:rPr>
              <a:t> </a:t>
            </a:r>
            <a:r>
              <a:rPr lang="en-US" altLang="zh-CN" sz="1200" b="0" i="0" kern="1200" baseline="0" dirty="0" err="1">
                <a:solidFill>
                  <a:schemeClr val="tx1"/>
                </a:solidFill>
                <a:effectLst/>
                <a:latin typeface="+mn-lt"/>
                <a:ea typeface="+mn-ea"/>
                <a:cs typeface="+mn-cs"/>
              </a:rPr>
              <a:t>AmiUnique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and</a:t>
            </a:r>
            <a:r>
              <a:rPr lang="zh-CN" altLang="en-US" sz="1200" b="0" i="0" kern="1200" baseline="0" dirty="0">
                <a:solidFill>
                  <a:schemeClr val="tx1"/>
                </a:solidFill>
                <a:effectLst/>
                <a:latin typeface="+mn-lt"/>
                <a:ea typeface="+mn-ea"/>
                <a:cs typeface="+mn-cs"/>
              </a:rPr>
              <a:t> </a:t>
            </a:r>
            <a:r>
              <a:rPr lang="en-US" altLang="zh-CN" sz="1200" b="0" i="0" kern="1200" baseline="0" dirty="0" err="1">
                <a:solidFill>
                  <a:schemeClr val="tx1"/>
                </a:solidFill>
                <a:effectLst/>
                <a:latin typeface="+mn-lt"/>
                <a:ea typeface="+mn-ea"/>
                <a:cs typeface="+mn-cs"/>
              </a:rPr>
              <a:t>Panoticlick</a:t>
            </a:r>
            <a:r>
              <a:rPr lang="en-US" altLang="zh-CN" sz="1200" b="0" i="0" kern="1200" baseline="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They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use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list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of</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OS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and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browser</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based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features,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like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user</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agent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string</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and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list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of</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plugins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to fingerprint users. </a:t>
            </a:r>
          </a:p>
          <a:p>
            <a:r>
              <a:rPr lang="en-US" altLang="zh-CN" sz="1200" b="0" i="0" kern="1200" baseline="0" dirty="0">
                <a:solidFill>
                  <a:schemeClr val="tx1"/>
                </a:solidFill>
                <a:effectLst/>
                <a:latin typeface="+mn-lt"/>
                <a:ea typeface="+mn-ea"/>
                <a:cs typeface="+mn-cs"/>
              </a:rPr>
              <a:t>2, Since the features they uses are related to browsers, so they can only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get the single browser fingerprinting which can only be used to fingerprint browsers.</a:t>
            </a:r>
            <a:r>
              <a:rPr lang="zh-CN" altLang="en-US" sz="1200" b="0" i="0" kern="1200" baseline="0" dirty="0">
                <a:solidFill>
                  <a:schemeClr val="tx1"/>
                </a:solidFill>
                <a:effectLst/>
                <a:latin typeface="+mn-lt"/>
                <a:ea typeface="+mn-ea"/>
                <a:cs typeface="+mn-cs"/>
              </a:rPr>
              <a:t> </a:t>
            </a:r>
            <a:endParaRPr lang="en-US" altLang="zh-CN"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//currently have two works. Briefly talk about them and useful features</a:t>
            </a:r>
          </a:p>
          <a:p>
            <a:r>
              <a:rPr lang="en-US" sz="1200" b="0" i="0" kern="1200" baseline="0" dirty="0">
                <a:solidFill>
                  <a:schemeClr val="tx1"/>
                </a:solidFill>
                <a:effectLst/>
                <a:latin typeface="+mn-lt"/>
                <a:ea typeface="+mn-ea"/>
                <a:cs typeface="+mn-cs"/>
              </a:rPr>
              <a:t>//stateless means fingerprinting</a:t>
            </a:r>
            <a:endParaRPr lang="en-US" baseline="0"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7</a:t>
            </a:fld>
            <a:endParaRPr lang="en-US"/>
          </a:p>
        </p:txBody>
      </p:sp>
    </p:spTree>
    <p:extLst>
      <p:ext uri="{BB962C8B-B14F-4D97-AF65-F5344CB8AC3E}">
        <p14:creationId xmlns:p14="http://schemas.microsoft.com/office/powerpoint/2010/main" val="762969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//change</a:t>
            </a:r>
            <a:r>
              <a:rPr lang="zh-CN" altLang="en-US" dirty="0"/>
              <a:t> </a:t>
            </a:r>
            <a:r>
              <a:rPr lang="en-US" altLang="zh-CN" dirty="0"/>
              <a:t>the</a:t>
            </a:r>
            <a:r>
              <a:rPr lang="zh-CN" altLang="en-US" dirty="0"/>
              <a:t> </a:t>
            </a:r>
            <a:r>
              <a:rPr lang="en-US" altLang="zh-CN" dirty="0"/>
              <a:t>name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//talking</a:t>
            </a:r>
            <a:r>
              <a:rPr lang="zh-CN" altLang="en-US" baseline="0" dirty="0"/>
              <a:t> </a:t>
            </a:r>
            <a:r>
              <a:rPr lang="en-US" altLang="zh-CN" baseline="0" dirty="0"/>
              <a:t>about</a:t>
            </a:r>
            <a:r>
              <a:rPr lang="zh-CN" altLang="en-US" baseline="0" dirty="0"/>
              <a:t> </a:t>
            </a:r>
            <a:r>
              <a:rPr lang="en-US" altLang="zh-CN" baseline="0" dirty="0"/>
              <a:t>where</a:t>
            </a:r>
            <a:r>
              <a:rPr lang="zh-CN" altLang="en-US" baseline="0" dirty="0"/>
              <a:t> </a:t>
            </a:r>
            <a:r>
              <a:rPr lang="en-US" altLang="zh-CN" baseline="0" dirty="0"/>
              <a:t>is</a:t>
            </a:r>
            <a:r>
              <a:rPr lang="zh-CN" altLang="en-US" baseline="0" dirty="0"/>
              <a:t> </a:t>
            </a:r>
            <a:r>
              <a:rPr lang="en-US" altLang="zh-CN" baseline="0" dirty="0"/>
              <a:t>our</a:t>
            </a:r>
            <a:r>
              <a:rPr lang="zh-CN" altLang="en-US" baseline="0" dirty="0"/>
              <a:t> </a:t>
            </a:r>
            <a:r>
              <a:rPr lang="en-US" altLang="zh-CN" baseline="0" dirty="0"/>
              <a:t>survey</a:t>
            </a:r>
            <a:r>
              <a:rPr lang="zh-CN" altLang="en-US" baseline="0" dirty="0"/>
              <a:t> </a:t>
            </a:r>
            <a:r>
              <a:rPr lang="en-US" altLang="zh-CN" baseline="0" dirty="0"/>
              <a:t>from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a:t>
            </a:r>
            <a:r>
              <a:rPr lang="en-US" baseline="0" dirty="0"/>
              <a:t> is one problem with the single-browser fingerprinting. Single-browser fingerprinting is highly rely on the browsers.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Based on our survey from Amazon </a:t>
            </a:r>
            <a:r>
              <a:rPr lang="en-US" baseline="0" dirty="0" err="1"/>
              <a:t>Machnicalturk</a:t>
            </a:r>
            <a:r>
              <a:rPr lang="en-US" baseline="0" dirty="0"/>
              <a:t>, around 70% of the </a:t>
            </a:r>
            <a:r>
              <a:rPr lang="en-US" dirty="0"/>
              <a:t>surveyed users use two or more browsers regularly</a:t>
            </a:r>
            <a:r>
              <a:rPr lang="en-US" baseline="0" dirty="0"/>
              <a:t>. If a user change it’s browser, we can’t identify this user any more. So we need to do a cross-browser fingerprinting. Cross-browser fingerprinting means we extract some computer-based features by JavaScript, those features do not depend on a single browser. no matter what browser used by the user, we can get the information of </a:t>
            </a:r>
            <a:r>
              <a:rPr lang="en-US" altLang="zh-CN" baseline="0" dirty="0"/>
              <a:t>users </a:t>
            </a:r>
            <a:r>
              <a:rPr lang="en-US" baseline="0" dirty="0"/>
              <a:t>based on these features.</a:t>
            </a:r>
          </a:p>
        </p:txBody>
      </p:sp>
      <p:sp>
        <p:nvSpPr>
          <p:cNvPr id="4" name="Slide Number Placeholder 3"/>
          <p:cNvSpPr>
            <a:spLocks noGrp="1"/>
          </p:cNvSpPr>
          <p:nvPr>
            <p:ph type="sldNum" sz="quarter" idx="10"/>
          </p:nvPr>
        </p:nvSpPr>
        <p:spPr/>
        <p:txBody>
          <a:bodyPr/>
          <a:lstStyle/>
          <a:p>
            <a:fld id="{C4F1AD22-3065-A543-868B-F6DE1EBB702C}" type="slidenum">
              <a:rPr lang="en-US" smtClean="0"/>
              <a:pPr/>
              <a:t>8</a:t>
            </a:fld>
            <a:endParaRPr lang="en-US"/>
          </a:p>
        </p:txBody>
      </p:sp>
    </p:spTree>
    <p:extLst>
      <p:ext uri="{BB962C8B-B14F-4D97-AF65-F5344CB8AC3E}">
        <p14:creationId xmlns:p14="http://schemas.microsoft.com/office/powerpoint/2010/main" val="174484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continue</a:t>
            </a:r>
            <a:r>
              <a:rPr lang="en-US" baseline="0" dirty="0"/>
              <a:t> with the design of our approach</a:t>
            </a:r>
            <a:endParaRPr lang="en-US" dirty="0"/>
          </a:p>
        </p:txBody>
      </p:sp>
      <p:sp>
        <p:nvSpPr>
          <p:cNvPr id="4" name="Slide Number Placeholder 3"/>
          <p:cNvSpPr>
            <a:spLocks noGrp="1"/>
          </p:cNvSpPr>
          <p:nvPr>
            <p:ph type="sldNum" sz="quarter" idx="10"/>
          </p:nvPr>
        </p:nvSpPr>
        <p:spPr/>
        <p:txBody>
          <a:bodyPr/>
          <a:lstStyle/>
          <a:p>
            <a:fld id="{C4F1AD22-3065-A543-868B-F6DE1EBB702C}" type="slidenum">
              <a:rPr lang="en-US" smtClean="0"/>
              <a:pPr/>
              <a:t>9</a:t>
            </a:fld>
            <a:endParaRPr lang="en-US"/>
          </a:p>
        </p:txBody>
      </p:sp>
    </p:spTree>
    <p:extLst>
      <p:ext uri="{BB962C8B-B14F-4D97-AF65-F5344CB8AC3E}">
        <p14:creationId xmlns:p14="http://schemas.microsoft.com/office/powerpoint/2010/main" val="18513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t>Slide </a:t>
            </a:r>
            <a:fld id="{67FA8DCC-BD13-664E-878B-9FEFD3A41EB1}" type="slidenum">
              <a:rPr lang="en-US" smtClean="0"/>
              <a:pPr/>
              <a:t>‹#›</a:t>
            </a:fld>
            <a:r>
              <a:rPr lang="en-US" dirty="0"/>
              <a:t> of 37</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77762182-5CC1-A742-9197-B7CF0699C718}"/>
              </a:ext>
            </a:extLst>
          </p:cNvPr>
          <p:cNvSpPr>
            <a:spLocks noGrp="1"/>
          </p:cNvSpPr>
          <p:nvPr>
            <p:ph type="dt" sz="half" idx="10"/>
          </p:nvPr>
        </p:nvSpPr>
        <p:spPr/>
        <p:txBody>
          <a:bodyPr/>
          <a:lstStyle/>
          <a:p>
            <a:endParaRPr lang="en-US"/>
          </a:p>
        </p:txBody>
      </p:sp>
      <p:sp>
        <p:nvSpPr>
          <p:cNvPr id="7" name="Footer Placeholder 6">
            <a:extLst>
              <a:ext uri="{FF2B5EF4-FFF2-40B4-BE49-F238E27FC236}">
                <a16:creationId xmlns:a16="http://schemas.microsoft.com/office/drawing/2014/main" id="{7FFA5C6B-5FB6-3044-8C20-A3BD363790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E2756CA-62A4-8748-BD01-62E0FA11F6CC}"/>
              </a:ext>
            </a:extLst>
          </p:cNvPr>
          <p:cNvSpPr>
            <a:spLocks noGrp="1"/>
          </p:cNvSpPr>
          <p:nvPr>
            <p:ph type="sldNum" sz="quarter" idx="12"/>
          </p:nvPr>
        </p:nvSpPr>
        <p:spPr>
          <a:xfrm>
            <a:off x="8610600" y="6356350"/>
            <a:ext cx="2743200" cy="365125"/>
          </a:xfrm>
          <a:prstGeom prst="rect">
            <a:avLst/>
          </a:prstGeom>
        </p:spPr>
        <p:txBody>
          <a:bodyPr/>
          <a:lstStyle/>
          <a:p>
            <a:r>
              <a:rPr lang="en-US" dirty="0"/>
              <a:t>Slide </a:t>
            </a:r>
            <a:fld id="{702DE330-BCBB-B946-80CC-A575390AB9CE}" type="slidenum">
              <a:rPr lang="en-US" smtClean="0"/>
              <a:pPr/>
              <a:t>‹#›</a:t>
            </a:fld>
            <a:r>
              <a:rPr lang="en-US" dirty="0"/>
              <a:t> of 37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r>
              <a:rPr lang="en-US" dirty="0"/>
              <a:t>Slide </a:t>
            </a:r>
            <a:fld id="{67FA8DCC-BD13-664E-878B-9FEFD3A41EB1}" type="slidenum">
              <a:rPr lang="en-US" smtClean="0"/>
              <a:pPr/>
              <a:t>‹#›</a:t>
            </a:fld>
            <a:r>
              <a:rPr lang="en-US" dirty="0"/>
              <a:t> of 37</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r>
              <a:rPr lang="en-US" dirty="0"/>
              <a:t>Slide </a:t>
            </a:r>
            <a:fld id="{67FA8DCC-BD13-664E-878B-9FEFD3A41EB1}" type="slidenum">
              <a:rPr lang="en-US" smtClean="0"/>
              <a:pPr/>
              <a:t>‹#›</a:t>
            </a:fld>
            <a:r>
              <a:rPr lang="en-US" dirty="0"/>
              <a:t> of 37</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a:t>Slide </a:t>
            </a:r>
            <a:fld id="{67FA8DCC-BD13-664E-878B-9FEFD3A41EB1}" type="slidenum">
              <a:rPr lang="en-US" smtClean="0"/>
              <a:pPr/>
              <a:t>‹#›</a:t>
            </a:fld>
            <a:r>
              <a:rPr lang="en-US" dirty="0"/>
              <a:t> of 37</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a:t>Slide </a:t>
            </a:r>
            <a:fld id="{67FA8DCC-BD13-664E-878B-9FEFD3A41EB1}" type="slidenum">
              <a:rPr lang="en-US" smtClean="0"/>
              <a:pPr/>
              <a:t>‹#›</a:t>
            </a:fld>
            <a:r>
              <a:rPr lang="en-US" dirty="0"/>
              <a:t> of 37</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a:t>Slide </a:t>
            </a:r>
            <a:fld id="{67FA8DCC-BD13-664E-878B-9FEFD3A41EB1}" type="slidenum">
              <a:rPr lang="en-US" smtClean="0"/>
              <a:pPr/>
              <a:t>‹#›</a:t>
            </a:fld>
            <a:r>
              <a:rPr lang="en-US" dirty="0"/>
              <a:t> of 37</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BCE2F-1C14-264E-B68C-A35A2C0A600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pic>
        <p:nvPicPr>
          <p:cNvPr id="15" name="Picture 14" descr="A close up of a logo&#13;&#10;&#13;&#10;Description automatically generated">
            <a:extLst>
              <a:ext uri="{FF2B5EF4-FFF2-40B4-BE49-F238E27FC236}">
                <a16:creationId xmlns:a16="http://schemas.microsoft.com/office/drawing/2014/main" id="{A34E8C04-2777-6C4B-B703-B834E51144FA}"/>
              </a:ext>
            </a:extLst>
          </p:cNvPr>
          <p:cNvPicPr>
            <a:picLocks noChangeAspect="1"/>
          </p:cNvPicPr>
          <p:nvPr userDrawn="1"/>
        </p:nvPicPr>
        <p:blipFill>
          <a:blip r:embed="rId20"/>
          <a:stretch>
            <a:fillRect/>
          </a:stretch>
        </p:blipFill>
        <p:spPr>
          <a:xfrm>
            <a:off x="9376526" y="0"/>
            <a:ext cx="2815474" cy="1278124"/>
          </a:xfrm>
          <a:prstGeom prst="rect">
            <a:avLst/>
          </a:prstGeom>
        </p:spPr>
      </p:pic>
      <p:sp>
        <p:nvSpPr>
          <p:cNvPr id="17" name="Slide Number Placeholder 16">
            <a:extLst>
              <a:ext uri="{FF2B5EF4-FFF2-40B4-BE49-F238E27FC236}">
                <a16:creationId xmlns:a16="http://schemas.microsoft.com/office/drawing/2014/main" id="{A0CE92AB-48D8-254C-9EB5-FCF1268004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Slide </a:t>
            </a:r>
            <a:fld id="{BE3BAA4C-E87A-9E47-8193-CD96541C7ACB}" type="slidenum">
              <a:rPr lang="en-US" smtClean="0"/>
              <a:pPr/>
              <a:t>‹#›</a:t>
            </a:fld>
            <a:r>
              <a:rPr lang="en-US" dirty="0"/>
              <a:t> of 37</a:t>
            </a:r>
          </a:p>
        </p:txBody>
      </p:sp>
      <p:sp>
        <p:nvSpPr>
          <p:cNvPr id="18" name="Footer Placeholder 17">
            <a:extLst>
              <a:ext uri="{FF2B5EF4-FFF2-40B4-BE49-F238E27FC236}">
                <a16:creationId xmlns:a16="http://schemas.microsoft.com/office/drawing/2014/main" id="{75452F79-3105-3D4C-A630-0D2CA0AA5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7381291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gif"/><Relationship Id="rId11" Type="http://schemas.openxmlformats.org/officeDocument/2006/relationships/image" Target="../media/image29.png"/><Relationship Id="rId5" Type="http://schemas.openxmlformats.org/officeDocument/2006/relationships/image" Target="../media/image23.gif"/><Relationship Id="rId10" Type="http://schemas.openxmlformats.org/officeDocument/2006/relationships/image" Target="../media/image28.png"/><Relationship Id="rId4" Type="http://schemas.openxmlformats.org/officeDocument/2006/relationships/image" Target="../media/image22.gif"/><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18" Type="http://schemas.openxmlformats.org/officeDocument/2006/relationships/image" Target="../media/image13.png"/><Relationship Id="rId3" Type="http://schemas.openxmlformats.org/officeDocument/2006/relationships/image" Target="../media/image3.jpeg"/><Relationship Id="rId7" Type="http://schemas.microsoft.com/office/2007/relationships/hdphoto" Target="../media/hdphoto2.wdp"/><Relationship Id="rId12" Type="http://schemas.openxmlformats.org/officeDocument/2006/relationships/image" Target="../media/image9.jpeg"/><Relationship Id="rId17" Type="http://schemas.openxmlformats.org/officeDocument/2006/relationships/image" Target="../media/image12.png"/><Relationship Id="rId2" Type="http://schemas.openxmlformats.org/officeDocument/2006/relationships/notesSlide" Target="../notesSlides/notesSlide6.xml"/><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1.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7.jpe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221098"/>
            <a:ext cx="9144000" cy="1641490"/>
          </a:xfrm>
        </p:spPr>
        <p:txBody>
          <a:bodyPr>
            <a:normAutofit/>
          </a:bodyPr>
          <a:lstStyle/>
          <a:p>
            <a:pPr algn="ctr"/>
            <a:r>
              <a:rPr lang="en-US" sz="6000" dirty="0"/>
              <a:t>(Cross-)Browser Fingerprinting </a:t>
            </a:r>
            <a:endParaRPr lang="en-US" sz="4800" dirty="0"/>
          </a:p>
        </p:txBody>
      </p:sp>
      <p:graphicFrame>
        <p:nvGraphicFramePr>
          <p:cNvPr id="4" name="Table 3"/>
          <p:cNvGraphicFramePr>
            <a:graphicFrameLocks noGrp="1"/>
          </p:cNvGraphicFramePr>
          <p:nvPr>
            <p:extLst>
              <p:ext uri="{D42A27DB-BD31-4B8C-83A1-F6EECF244321}">
                <p14:modId xmlns:p14="http://schemas.microsoft.com/office/powerpoint/2010/main" val="939076855"/>
              </p:ext>
            </p:extLst>
          </p:nvPr>
        </p:nvGraphicFramePr>
        <p:xfrm>
          <a:off x="1385776" y="4210493"/>
          <a:ext cx="9420447" cy="2137144"/>
        </p:xfrm>
        <a:graphic>
          <a:graphicData uri="http://schemas.openxmlformats.org/drawingml/2006/table">
            <a:tbl>
              <a:tblPr>
                <a:tableStyleId>{5C22544A-7EE6-4342-B048-85BDC9FD1C3A}</a:tableStyleId>
              </a:tblPr>
              <a:tblGrid>
                <a:gridCol w="2831382">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2931465">
                  <a:extLst>
                    <a:ext uri="{9D8B030D-6E8A-4147-A177-3AD203B41FA5}">
                      <a16:colId xmlns:a16="http://schemas.microsoft.com/office/drawing/2014/main" val="20002"/>
                    </a:ext>
                  </a:extLst>
                </a:gridCol>
              </a:tblGrid>
              <a:tr h="2137144">
                <a:tc>
                  <a:txBody>
                    <a:bodyPr/>
                    <a:lstStyle/>
                    <a:p>
                      <a:pPr algn="ct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Song Li </a:t>
                      </a:r>
                    </a:p>
                    <a:p>
                      <a:pPr algn="ctr"/>
                      <a:r>
                        <a:rPr lang="en-US" dirty="0">
                          <a:solidFill>
                            <a:schemeClr val="tx1"/>
                          </a:solidFill>
                        </a:rPr>
                        <a:t>Johns </a:t>
                      </a:r>
                      <a:r>
                        <a:rPr lang="en-US" dirty="0" err="1">
                          <a:solidFill>
                            <a:schemeClr val="tx1"/>
                          </a:solidFill>
                        </a:rPr>
                        <a:t>Hoplins</a:t>
                      </a:r>
                      <a:r>
                        <a:rPr lang="en-US" dirty="0">
                          <a:solidFill>
                            <a:schemeClr val="tx1"/>
                          </a:solidFill>
                        </a:rPr>
                        <a:t> University</a:t>
                      </a:r>
                    </a:p>
                    <a:p>
                      <a:pPr algn="ctr"/>
                      <a:r>
                        <a:rPr lang="en-US" dirty="0">
                          <a:solidFill>
                            <a:schemeClr val="tx1"/>
                          </a:solidFill>
                        </a:rPr>
                        <a:t>lisong1013@gmail.com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Slide Number Placeholder 5">
            <a:extLst>
              <a:ext uri="{FF2B5EF4-FFF2-40B4-BE49-F238E27FC236}">
                <a16:creationId xmlns:a16="http://schemas.microsoft.com/office/drawing/2014/main" id="{1A81EA30-E977-084F-B449-C7B74E5EDCED}"/>
              </a:ext>
            </a:extLst>
          </p:cNvPr>
          <p:cNvSpPr>
            <a:spLocks noGrp="1"/>
          </p:cNvSpPr>
          <p:nvPr>
            <p:ph type="sldNum" sz="quarter" idx="12"/>
          </p:nvPr>
        </p:nvSpPr>
        <p:spPr/>
        <p:txBody>
          <a:bodyPr/>
          <a:lstStyle/>
          <a:p>
            <a:r>
              <a:rPr lang="en-US"/>
              <a:t>Slide </a:t>
            </a:r>
            <a:fld id="{67FA8DCC-BD13-664E-878B-9FEFD3A41EB1}" type="slidenum">
              <a:rPr lang="en-US" smtClean="0"/>
              <a:pPr/>
              <a:t>1</a:t>
            </a:fld>
            <a:r>
              <a:rPr lang="en-US"/>
              <a:t> of 37</a:t>
            </a:r>
            <a:endParaRPr lang="en-US" dirty="0"/>
          </a:p>
        </p:txBody>
      </p:sp>
    </p:spTree>
    <p:extLst>
      <p:ext uri="{BB962C8B-B14F-4D97-AF65-F5344CB8AC3E}">
        <p14:creationId xmlns:p14="http://schemas.microsoft.com/office/powerpoint/2010/main" val="648269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list of our features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60756991"/>
              </p:ext>
            </p:extLst>
          </p:nvPr>
        </p:nvGraphicFramePr>
        <p:xfrm>
          <a:off x="838200" y="2017011"/>
          <a:ext cx="10515600" cy="3200400"/>
        </p:xfrm>
        <a:graphic>
          <a:graphicData uri="http://schemas.openxmlformats.org/drawingml/2006/table">
            <a:tbl>
              <a:tblPr firstRow="1" bandRow="1">
                <a:tableStyleId>{5C22544A-7EE6-4342-B048-85BDC9FD1C3A}</a:tableStyleId>
              </a:tblPr>
              <a:tblGrid>
                <a:gridCol w="4866564">
                  <a:extLst>
                    <a:ext uri="{9D8B030D-6E8A-4147-A177-3AD203B41FA5}">
                      <a16:colId xmlns:a16="http://schemas.microsoft.com/office/drawing/2014/main" val="20000"/>
                    </a:ext>
                  </a:extLst>
                </a:gridCol>
                <a:gridCol w="2361063">
                  <a:extLst>
                    <a:ext uri="{9D8B030D-6E8A-4147-A177-3AD203B41FA5}">
                      <a16:colId xmlns:a16="http://schemas.microsoft.com/office/drawing/2014/main" val="20001"/>
                    </a:ext>
                  </a:extLst>
                </a:gridCol>
                <a:gridCol w="3287973">
                  <a:extLst>
                    <a:ext uri="{9D8B030D-6E8A-4147-A177-3AD203B41FA5}">
                      <a16:colId xmlns:a16="http://schemas.microsoft.com/office/drawing/2014/main" val="20002"/>
                    </a:ext>
                  </a:extLst>
                </a:gridCol>
              </a:tblGrid>
              <a:tr h="370840">
                <a:tc>
                  <a:txBody>
                    <a:bodyPr/>
                    <a:lstStyle/>
                    <a:p>
                      <a:pPr algn="ctr"/>
                      <a:r>
                        <a:rPr lang="en-US" sz="2400" dirty="0"/>
                        <a:t>Feature</a:t>
                      </a:r>
                    </a:p>
                  </a:txBody>
                  <a:tcPr/>
                </a:tc>
                <a:tc>
                  <a:txBody>
                    <a:bodyPr/>
                    <a:lstStyle/>
                    <a:p>
                      <a:pPr algn="ctr"/>
                      <a:r>
                        <a:rPr lang="en-US" sz="2400" dirty="0"/>
                        <a:t>Single-browser</a:t>
                      </a:r>
                    </a:p>
                  </a:txBody>
                  <a:tcPr/>
                </a:tc>
                <a:tc>
                  <a:txBody>
                    <a:bodyPr/>
                    <a:lstStyle/>
                    <a:p>
                      <a:pPr algn="ctr"/>
                      <a:r>
                        <a:rPr lang="en-US" sz="2400" dirty="0"/>
                        <a:t>Cross-browser</a:t>
                      </a:r>
                    </a:p>
                  </a:txBody>
                  <a:tcPr/>
                </a:tc>
                <a:extLst>
                  <a:ext uri="{0D108BD9-81ED-4DB2-BD59-A6C34878D82A}">
                    <a16:rowId xmlns:a16="http://schemas.microsoft.com/office/drawing/2014/main" val="10000"/>
                  </a:ext>
                </a:extLst>
              </a:tr>
              <a:tr h="370840">
                <a:tc>
                  <a:txBody>
                    <a:bodyPr/>
                    <a:lstStyle/>
                    <a:p>
                      <a:pPr algn="l"/>
                      <a:r>
                        <a:rPr lang="en-US" sz="2400" dirty="0" err="1"/>
                        <a:t>WebGL</a:t>
                      </a:r>
                      <a:r>
                        <a:rPr lang="en-US" sz="2400" dirty="0"/>
                        <a:t> based GPU rendering result</a:t>
                      </a:r>
                    </a:p>
                  </a:txBody>
                  <a:tcPr/>
                </a:tc>
                <a:tc>
                  <a:txBody>
                    <a:bodyPr/>
                    <a:lstStyle/>
                    <a:p>
                      <a:pPr algn="ctr"/>
                      <a:r>
                        <a:rPr lang="en-US" sz="2400" dirty="0"/>
                        <a:t>Yes</a:t>
                      </a:r>
                    </a:p>
                  </a:txBody>
                  <a:tcPr/>
                </a:tc>
                <a:tc>
                  <a:txBody>
                    <a:bodyPr/>
                    <a:lstStyle/>
                    <a:p>
                      <a:pPr algn="ctr"/>
                      <a:r>
                        <a:rPr lang="en-US" sz="2400" dirty="0"/>
                        <a:t>Yes (Need</a:t>
                      </a:r>
                      <a:r>
                        <a:rPr lang="en-US" sz="2400" baseline="0" dirty="0"/>
                        <a:t> Modification</a:t>
                      </a:r>
                      <a:r>
                        <a:rPr lang="en-US" sz="2400" dirty="0"/>
                        <a: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Supported language</a:t>
                      </a:r>
                    </a:p>
                  </a:txBody>
                  <a:tcPr/>
                </a:tc>
                <a:tc>
                  <a:txBody>
                    <a:bodyPr/>
                    <a:lstStyle/>
                    <a:p>
                      <a:pPr algn="ctr"/>
                      <a:r>
                        <a:rPr lang="en-US" sz="2400" dirty="0"/>
                        <a:t>Yes</a:t>
                      </a:r>
                    </a:p>
                  </a:txBody>
                  <a:tcPr/>
                </a:tc>
                <a:tc>
                  <a:txBody>
                    <a:bodyPr/>
                    <a:lstStyle/>
                    <a:p>
                      <a:pPr algn="ctr"/>
                      <a:r>
                        <a:rPr lang="en-US" sz="2400" dirty="0"/>
                        <a:t>Yes (Need</a:t>
                      </a:r>
                      <a:r>
                        <a:rPr lang="en-US" sz="2400" baseline="0" dirty="0"/>
                        <a:t> Modification</a:t>
                      </a:r>
                      <a:r>
                        <a:rPr lang="en-US" sz="2400" dirty="0"/>
                        <a: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Number of</a:t>
                      </a:r>
                      <a:r>
                        <a:rPr lang="en-US" sz="2400" baseline="0" dirty="0"/>
                        <a:t> </a:t>
                      </a:r>
                      <a:r>
                        <a:rPr lang="en-US" sz="2400" dirty="0"/>
                        <a:t>CPU virtual cores </a:t>
                      </a:r>
                    </a:p>
                  </a:txBody>
                  <a:tcPr/>
                </a:tc>
                <a:tc>
                  <a:txBody>
                    <a:bodyPr/>
                    <a:lstStyle/>
                    <a:p>
                      <a:pPr algn="ctr"/>
                      <a:r>
                        <a:rPr lang="en-US" sz="2400" dirty="0"/>
                        <a:t>Yes</a:t>
                      </a:r>
                    </a:p>
                  </a:txBody>
                  <a:tcPr/>
                </a:tc>
                <a:tc>
                  <a:txBody>
                    <a:bodyPr/>
                    <a:lstStyle/>
                    <a:p>
                      <a:pPr algn="ctr"/>
                      <a:r>
                        <a:rPr lang="en-US" sz="2400" dirty="0"/>
                        <a:t>Yes</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Screen ratio</a:t>
                      </a:r>
                    </a:p>
                  </a:txBody>
                  <a:tcPr/>
                </a:tc>
                <a:tc>
                  <a:txBody>
                    <a:bodyPr/>
                    <a:lstStyle/>
                    <a:p>
                      <a:pPr algn="ctr"/>
                      <a:r>
                        <a:rPr lang="en-US" sz="2400" dirty="0"/>
                        <a:t>Yes</a:t>
                      </a:r>
                    </a:p>
                  </a:txBody>
                  <a:tcPr/>
                </a:tc>
                <a:tc>
                  <a:txBody>
                    <a:bodyPr/>
                    <a:lstStyle/>
                    <a:p>
                      <a:pPr algn="ctr"/>
                      <a:r>
                        <a:rPr lang="en-US" sz="2400" dirty="0"/>
                        <a:t>Yes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List of fonts (JS based)</a:t>
                      </a:r>
                    </a:p>
                  </a:txBody>
                  <a:tcPr/>
                </a:tc>
                <a:tc>
                  <a:txBody>
                    <a:bodyPr/>
                    <a:lstStyle/>
                    <a:p>
                      <a:pPr algn="ctr"/>
                      <a:r>
                        <a:rPr lang="en-US" sz="2400" dirty="0"/>
                        <a:t>Yes</a:t>
                      </a:r>
                    </a:p>
                  </a:txBody>
                  <a:tcPr/>
                </a:tc>
                <a:tc>
                  <a:txBody>
                    <a:bodyPr/>
                    <a:lstStyle/>
                    <a:p>
                      <a:pPr algn="ctr"/>
                      <a:r>
                        <a:rPr lang="en-US" sz="2400" dirty="0"/>
                        <a:t>Yes (Need</a:t>
                      </a:r>
                      <a:r>
                        <a:rPr lang="en-US" sz="2400" baseline="0" dirty="0"/>
                        <a:t> Modification</a:t>
                      </a:r>
                      <a:r>
                        <a:rPr lang="en-US" sz="2400" dirty="0"/>
                        <a:t>)</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Audio context</a:t>
                      </a:r>
                    </a:p>
                  </a:txBody>
                  <a:tcPr/>
                </a:tc>
                <a:tc>
                  <a:txBody>
                    <a:bodyPr/>
                    <a:lstStyle/>
                    <a:p>
                      <a:pPr algn="ctr"/>
                      <a:r>
                        <a:rPr lang="en-US" sz="2400" dirty="0"/>
                        <a:t>Yes</a:t>
                      </a:r>
                    </a:p>
                  </a:txBody>
                  <a:tcPr/>
                </a:tc>
                <a:tc>
                  <a:txBody>
                    <a:bodyPr/>
                    <a:lstStyle/>
                    <a:p>
                      <a:pPr algn="ctr"/>
                      <a:r>
                        <a:rPr lang="en-US" sz="2400" dirty="0"/>
                        <a:t>Yes (Need</a:t>
                      </a:r>
                      <a:r>
                        <a:rPr lang="en-US" sz="2400" baseline="0" dirty="0"/>
                        <a:t> Modification</a:t>
                      </a:r>
                      <a:r>
                        <a:rPr lang="en-US" sz="2400" dirty="0"/>
                        <a:t>)</a:t>
                      </a:r>
                    </a:p>
                  </a:txBody>
                  <a:tcPr/>
                </a:tc>
                <a:extLst>
                  <a:ext uri="{0D108BD9-81ED-4DB2-BD59-A6C34878D82A}">
                    <a16:rowId xmlns:a16="http://schemas.microsoft.com/office/drawing/2014/main" val="10006"/>
                  </a:ext>
                </a:extLst>
              </a:tr>
            </a:tbl>
          </a:graphicData>
        </a:graphic>
      </p:graphicFrame>
      <p:sp>
        <p:nvSpPr>
          <p:cNvPr id="6" name="Slide Number Placeholder 5">
            <a:extLst>
              <a:ext uri="{FF2B5EF4-FFF2-40B4-BE49-F238E27FC236}">
                <a16:creationId xmlns:a16="http://schemas.microsoft.com/office/drawing/2014/main" id="{B3A30406-C78E-A243-8F00-CFF9A4080CD5}"/>
              </a:ext>
            </a:extLst>
          </p:cNvPr>
          <p:cNvSpPr>
            <a:spLocks noGrp="1"/>
          </p:cNvSpPr>
          <p:nvPr>
            <p:ph type="sldNum" sz="quarter" idx="12"/>
          </p:nvPr>
        </p:nvSpPr>
        <p:spPr/>
        <p:txBody>
          <a:bodyPr/>
          <a:lstStyle/>
          <a:p>
            <a:r>
              <a:rPr lang="en-US"/>
              <a:t>Slide </a:t>
            </a:r>
            <a:fld id="{702DE330-BCBB-B946-80CC-A575390AB9CE}" type="slidenum">
              <a:rPr lang="en-US" smtClean="0"/>
              <a:pPr/>
              <a:t>10</a:t>
            </a:fld>
            <a:r>
              <a:rPr lang="en-US"/>
              <a:t> of 37</a:t>
            </a:r>
            <a:endParaRPr lang="en-US" dirty="0"/>
          </a:p>
        </p:txBody>
      </p:sp>
    </p:spTree>
    <p:extLst>
      <p:ext uri="{BB962C8B-B14F-4D97-AF65-F5344CB8AC3E}">
        <p14:creationId xmlns:p14="http://schemas.microsoft.com/office/powerpoint/2010/main" val="176801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34810626"/>
              </p:ext>
            </p:extLst>
          </p:nvPr>
        </p:nvGraphicFramePr>
        <p:xfrm>
          <a:off x="838200" y="2017011"/>
          <a:ext cx="10515600" cy="3200400"/>
        </p:xfrm>
        <a:graphic>
          <a:graphicData uri="http://schemas.openxmlformats.org/drawingml/2006/table">
            <a:tbl>
              <a:tblPr firstRow="1" bandRow="1">
                <a:tableStyleId>{5C22544A-7EE6-4342-B048-85BDC9FD1C3A}</a:tableStyleId>
              </a:tblPr>
              <a:tblGrid>
                <a:gridCol w="4159102">
                  <a:extLst>
                    <a:ext uri="{9D8B030D-6E8A-4147-A177-3AD203B41FA5}">
                      <a16:colId xmlns:a16="http://schemas.microsoft.com/office/drawing/2014/main" val="20000"/>
                    </a:ext>
                  </a:extLst>
                </a:gridCol>
                <a:gridCol w="2851298">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sz="2400" dirty="0"/>
                        <a:t>Feature</a:t>
                      </a:r>
                    </a:p>
                  </a:txBody>
                  <a:tcPr/>
                </a:tc>
                <a:tc>
                  <a:txBody>
                    <a:bodyPr/>
                    <a:lstStyle/>
                    <a:p>
                      <a:pPr algn="ctr"/>
                      <a:r>
                        <a:rPr lang="en-US" sz="2400" dirty="0"/>
                        <a:t>Single-browser</a:t>
                      </a:r>
                    </a:p>
                  </a:txBody>
                  <a:tcPr/>
                </a:tc>
                <a:tc>
                  <a:txBody>
                    <a:bodyPr/>
                    <a:lstStyle/>
                    <a:p>
                      <a:pPr algn="ctr"/>
                      <a:r>
                        <a:rPr lang="en-US" sz="2400" dirty="0"/>
                        <a:t>Cross-browser</a:t>
                      </a:r>
                    </a:p>
                  </a:txBody>
                  <a:tcPr/>
                </a:tc>
                <a:extLst>
                  <a:ext uri="{0D108BD9-81ED-4DB2-BD59-A6C34878D82A}">
                    <a16:rowId xmlns:a16="http://schemas.microsoft.com/office/drawing/2014/main" val="10000"/>
                  </a:ext>
                </a:extLst>
              </a:tr>
              <a:tr h="370840">
                <a:tc>
                  <a:txBody>
                    <a:bodyPr/>
                    <a:lstStyle/>
                    <a:p>
                      <a:pPr algn="l"/>
                      <a:r>
                        <a:rPr lang="en-US" sz="2400" b="1" dirty="0" err="1"/>
                        <a:t>WebGL</a:t>
                      </a:r>
                      <a:r>
                        <a:rPr lang="en-US" sz="2400" b="1" dirty="0"/>
                        <a:t> based GPU rendering</a:t>
                      </a:r>
                    </a:p>
                  </a:txBody>
                  <a:tcPr/>
                </a:tc>
                <a:tc>
                  <a:txBody>
                    <a:bodyPr/>
                    <a:lstStyle/>
                    <a:p>
                      <a:pPr algn="ctr"/>
                      <a:r>
                        <a:rPr lang="en-US" sz="2400" b="1" dirty="0"/>
                        <a:t>Yes</a:t>
                      </a:r>
                    </a:p>
                  </a:txBody>
                  <a:tcPr/>
                </a:tc>
                <a:tc>
                  <a:txBody>
                    <a:bodyPr/>
                    <a:lstStyle/>
                    <a:p>
                      <a:pPr algn="ctr"/>
                      <a:r>
                        <a:rPr lang="en-US" sz="2400" b="1" dirty="0"/>
                        <a:t>Yes (</a:t>
                      </a:r>
                      <a:r>
                        <a:rPr lang="en-US" sz="2400" dirty="0"/>
                        <a:t>Need</a:t>
                      </a:r>
                      <a:r>
                        <a:rPr lang="en-US" sz="2400" baseline="0" dirty="0"/>
                        <a:t> Modification</a:t>
                      </a:r>
                      <a:r>
                        <a:rPr lang="en-US" sz="2400" b="1" dirty="0"/>
                        <a: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mn-lt"/>
                          <a:ea typeface="+mn-ea"/>
                          <a:cs typeface="+mn-cs"/>
                        </a:rPr>
                        <a:t>Supported language</a:t>
                      </a:r>
                    </a:p>
                  </a:txBody>
                  <a:tcPr/>
                </a:tc>
                <a:tc>
                  <a:txBody>
                    <a:bodyPr/>
                    <a:lstStyle/>
                    <a:p>
                      <a:pPr algn="ctr"/>
                      <a:r>
                        <a:rPr lang="en-US" sz="2400" b="1" dirty="0"/>
                        <a:t>Yes</a:t>
                      </a:r>
                    </a:p>
                  </a:txBody>
                  <a:tcPr/>
                </a:tc>
                <a:tc>
                  <a:txBody>
                    <a:bodyPr/>
                    <a:lstStyle/>
                    <a:p>
                      <a:pPr algn="ctr"/>
                      <a:r>
                        <a:rPr lang="en-US" sz="2400" b="1" dirty="0"/>
                        <a:t>Yes (</a:t>
                      </a:r>
                      <a:r>
                        <a:rPr lang="en-US" sz="2400" dirty="0"/>
                        <a:t>Need</a:t>
                      </a:r>
                      <a:r>
                        <a:rPr lang="en-US" sz="2400" baseline="0" dirty="0"/>
                        <a:t> Modification</a:t>
                      </a:r>
                      <a:r>
                        <a:rPr lang="en-US" sz="2400" b="1" dirty="0"/>
                        <a: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t>Number of CPU virtual cores </a:t>
                      </a:r>
                    </a:p>
                  </a:txBody>
                  <a:tcPr/>
                </a:tc>
                <a:tc>
                  <a:txBody>
                    <a:bodyPr/>
                    <a:lstStyle/>
                    <a:p>
                      <a:pPr algn="ctr"/>
                      <a:r>
                        <a:rPr lang="en-US" sz="2400" b="1" dirty="0"/>
                        <a:t>Yes</a:t>
                      </a:r>
                    </a:p>
                  </a:txBody>
                  <a:tcPr/>
                </a:tc>
                <a:tc>
                  <a:txBody>
                    <a:bodyPr/>
                    <a:lstStyle/>
                    <a:p>
                      <a:pPr algn="ctr"/>
                      <a:r>
                        <a:rPr lang="en-US" sz="2400" b="1" dirty="0"/>
                        <a:t>Yes</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lumMod val="65000"/>
                            </a:schemeClr>
                          </a:solidFill>
                        </a:rPr>
                        <a:t>Screen ratio</a:t>
                      </a:r>
                    </a:p>
                  </a:txBody>
                  <a:tcPr/>
                </a:tc>
                <a:tc>
                  <a:txBody>
                    <a:bodyPr/>
                    <a:lstStyle/>
                    <a:p>
                      <a:pPr algn="ctr"/>
                      <a:r>
                        <a:rPr lang="en-US" sz="2400" dirty="0">
                          <a:solidFill>
                            <a:schemeClr val="tx1">
                              <a:lumMod val="65000"/>
                            </a:schemeClr>
                          </a:solidFill>
                        </a:rPr>
                        <a:t>Yes</a:t>
                      </a:r>
                    </a:p>
                  </a:txBody>
                  <a:tcPr/>
                </a:tc>
                <a:tc>
                  <a:txBody>
                    <a:bodyPr/>
                    <a:lstStyle/>
                    <a:p>
                      <a:pPr algn="ctr"/>
                      <a:r>
                        <a:rPr lang="en-US" sz="2400" dirty="0">
                          <a:solidFill>
                            <a:schemeClr val="tx1">
                              <a:lumMod val="65000"/>
                            </a:schemeClr>
                          </a:solidFill>
                        </a:rPr>
                        <a:t>Yes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lumMod val="65000"/>
                            </a:schemeClr>
                          </a:solidFill>
                          <a:latin typeface="+mn-lt"/>
                          <a:ea typeface="+mn-ea"/>
                          <a:cs typeface="+mn-cs"/>
                        </a:rPr>
                        <a:t>List of fonts (JS based)</a:t>
                      </a:r>
                    </a:p>
                  </a:txBody>
                  <a:tcPr/>
                </a:tc>
                <a:tc>
                  <a:txBody>
                    <a:bodyPr/>
                    <a:lstStyle/>
                    <a:p>
                      <a:pPr algn="ctr"/>
                      <a:r>
                        <a:rPr lang="en-US" sz="2400" dirty="0">
                          <a:solidFill>
                            <a:schemeClr val="tx1">
                              <a:lumMod val="65000"/>
                            </a:schemeClr>
                          </a:solidFill>
                        </a:rPr>
                        <a:t>Yes</a:t>
                      </a:r>
                    </a:p>
                  </a:txBody>
                  <a:tcPr/>
                </a:tc>
                <a:tc>
                  <a:txBody>
                    <a:bodyPr/>
                    <a:lstStyle/>
                    <a:p>
                      <a:pPr algn="ctr"/>
                      <a:r>
                        <a:rPr lang="en-US" sz="2400" dirty="0">
                          <a:solidFill>
                            <a:schemeClr val="tx1">
                              <a:lumMod val="65000"/>
                            </a:schemeClr>
                          </a:solidFill>
                        </a:rPr>
                        <a:t>Yes (</a:t>
                      </a:r>
                      <a:r>
                        <a:rPr lang="en-US" sz="2400" kern="1200" dirty="0">
                          <a:solidFill>
                            <a:schemeClr val="tx1">
                              <a:lumMod val="65000"/>
                            </a:schemeClr>
                          </a:solidFill>
                          <a:latin typeface="+mn-lt"/>
                          <a:ea typeface="+mn-ea"/>
                          <a:cs typeface="+mn-cs"/>
                        </a:rPr>
                        <a:t>Need Modification</a:t>
                      </a:r>
                      <a:r>
                        <a:rPr lang="en-US" sz="2400" dirty="0">
                          <a:solidFill>
                            <a:schemeClr val="tx1">
                              <a:lumMod val="65000"/>
                            </a:schemeClr>
                          </a:solidFill>
                        </a:rPr>
                        <a:t>)</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lumMod val="65000"/>
                            </a:schemeClr>
                          </a:solidFill>
                        </a:rPr>
                        <a:t>Audio context</a:t>
                      </a:r>
                    </a:p>
                  </a:txBody>
                  <a:tcPr/>
                </a:tc>
                <a:tc>
                  <a:txBody>
                    <a:bodyPr/>
                    <a:lstStyle/>
                    <a:p>
                      <a:pPr algn="ctr"/>
                      <a:r>
                        <a:rPr lang="en-US" sz="2400" dirty="0">
                          <a:solidFill>
                            <a:schemeClr val="tx1">
                              <a:lumMod val="65000"/>
                            </a:schemeClr>
                          </a:solidFill>
                        </a:rPr>
                        <a:t>Yes</a:t>
                      </a:r>
                    </a:p>
                  </a:txBody>
                  <a:tcPr/>
                </a:tc>
                <a:tc>
                  <a:txBody>
                    <a:bodyPr/>
                    <a:lstStyle/>
                    <a:p>
                      <a:pPr algn="ctr"/>
                      <a:r>
                        <a:rPr lang="en-US" sz="2400" dirty="0">
                          <a:solidFill>
                            <a:schemeClr val="tx1">
                              <a:lumMod val="65000"/>
                            </a:schemeClr>
                          </a:solidFill>
                        </a:rPr>
                        <a:t>Yes (</a:t>
                      </a:r>
                      <a:r>
                        <a:rPr lang="en-US" sz="2400" kern="1200" dirty="0">
                          <a:solidFill>
                            <a:schemeClr val="tx1">
                              <a:lumMod val="65000"/>
                            </a:schemeClr>
                          </a:solidFill>
                          <a:latin typeface="+mn-lt"/>
                          <a:ea typeface="+mn-ea"/>
                          <a:cs typeface="+mn-cs"/>
                        </a:rPr>
                        <a:t>Need Modification</a:t>
                      </a:r>
                      <a:r>
                        <a:rPr lang="en-US" sz="2400" dirty="0">
                          <a:solidFill>
                            <a:schemeClr val="tx1">
                              <a:lumMod val="65000"/>
                            </a:schemeClr>
                          </a:solidFill>
                        </a:rPr>
                        <a:t>)</a:t>
                      </a:r>
                    </a:p>
                  </a:txBody>
                  <a:tcPr/>
                </a:tc>
                <a:extLst>
                  <a:ext uri="{0D108BD9-81ED-4DB2-BD59-A6C34878D82A}">
                    <a16:rowId xmlns:a16="http://schemas.microsoft.com/office/drawing/2014/main" val="10006"/>
                  </a:ext>
                </a:extLst>
              </a:tr>
            </a:tbl>
          </a:graphicData>
        </a:graphic>
      </p:graphicFrame>
      <p:sp>
        <p:nvSpPr>
          <p:cNvPr id="6" name="Slide Number Placeholder 5">
            <a:extLst>
              <a:ext uri="{FF2B5EF4-FFF2-40B4-BE49-F238E27FC236}">
                <a16:creationId xmlns:a16="http://schemas.microsoft.com/office/drawing/2014/main" id="{E7FCA089-AFE0-EF4E-A3FF-234AF858EA95}"/>
              </a:ext>
            </a:extLst>
          </p:cNvPr>
          <p:cNvSpPr>
            <a:spLocks noGrp="1"/>
          </p:cNvSpPr>
          <p:nvPr>
            <p:ph type="sldNum" sz="quarter" idx="12"/>
          </p:nvPr>
        </p:nvSpPr>
        <p:spPr/>
        <p:txBody>
          <a:bodyPr/>
          <a:lstStyle/>
          <a:p>
            <a:r>
              <a:rPr lang="en-US"/>
              <a:t>Slide </a:t>
            </a:r>
            <a:fld id="{702DE330-BCBB-B946-80CC-A575390AB9CE}" type="slidenum">
              <a:rPr lang="en-US" smtClean="0"/>
              <a:pPr/>
              <a:t>11</a:t>
            </a:fld>
            <a:r>
              <a:rPr lang="en-US"/>
              <a:t> of 37</a:t>
            </a:r>
            <a:endParaRPr lang="en-US" dirty="0"/>
          </a:p>
        </p:txBody>
      </p:sp>
    </p:spTree>
    <p:extLst>
      <p:ext uri="{BB962C8B-B14F-4D97-AF65-F5344CB8AC3E}">
        <p14:creationId xmlns:p14="http://schemas.microsoft.com/office/powerpoint/2010/main" val="200118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WebGL</a:t>
            </a:r>
            <a:r>
              <a:rPr lang="en-US" dirty="0"/>
              <a:t> rendering</a:t>
            </a:r>
          </a:p>
        </p:txBody>
      </p:sp>
      <p:sp>
        <p:nvSpPr>
          <p:cNvPr id="3" name="Content Placeholder 2"/>
          <p:cNvSpPr>
            <a:spLocks noGrp="1"/>
          </p:cNvSpPr>
          <p:nvPr>
            <p:ph idx="1"/>
          </p:nvPr>
        </p:nvSpPr>
        <p:spPr>
          <a:xfrm>
            <a:off x="1120000" y="1825625"/>
            <a:ext cx="5142577" cy="4351338"/>
          </a:xfrm>
        </p:spPr>
        <p:txBody>
          <a:bodyPr/>
          <a:lstStyle/>
          <a:p>
            <a:r>
              <a:rPr lang="en-US" dirty="0"/>
              <a:t>Most of </a:t>
            </a:r>
            <a:r>
              <a:rPr lang="en-US" dirty="0" err="1"/>
              <a:t>WebGL</a:t>
            </a:r>
            <a:r>
              <a:rPr lang="en-US" dirty="0"/>
              <a:t> animations are rendered by GPU</a:t>
            </a:r>
          </a:p>
          <a:p>
            <a:r>
              <a:rPr lang="en-US" dirty="0"/>
              <a:t>Different GPUs render pictures in different ways</a:t>
            </a:r>
          </a:p>
          <a:p>
            <a:endParaRPr lang="en-US" dirty="0"/>
          </a:p>
        </p:txBody>
      </p:sp>
      <p:grpSp>
        <p:nvGrpSpPr>
          <p:cNvPr id="9" name="Group 8"/>
          <p:cNvGrpSpPr/>
          <p:nvPr/>
        </p:nvGrpSpPr>
        <p:grpSpPr>
          <a:xfrm>
            <a:off x="948670" y="3729469"/>
            <a:ext cx="2519935" cy="2889268"/>
            <a:chOff x="1171353" y="3676831"/>
            <a:chExt cx="2519935" cy="288926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353" y="4046164"/>
              <a:ext cx="2519935" cy="2519935"/>
            </a:xfrm>
            <a:prstGeom prst="rect">
              <a:avLst/>
            </a:prstGeom>
          </p:spPr>
        </p:pic>
        <p:sp>
          <p:nvSpPr>
            <p:cNvPr id="8" name="TextBox 7"/>
            <p:cNvSpPr txBox="1"/>
            <p:nvPr/>
          </p:nvSpPr>
          <p:spPr>
            <a:xfrm>
              <a:off x="1548005" y="3676831"/>
              <a:ext cx="1880754" cy="369332"/>
            </a:xfrm>
            <a:prstGeom prst="rect">
              <a:avLst/>
            </a:prstGeom>
            <a:noFill/>
          </p:spPr>
          <p:txBody>
            <a:bodyPr wrap="square" rtlCol="0">
              <a:spAutoFit/>
            </a:bodyPr>
            <a:lstStyle/>
            <a:p>
              <a:pPr algn="ctr"/>
              <a:r>
                <a:rPr lang="en-US" altLang="zh-CN" dirty="0"/>
                <a:t>Result of GPU 1</a:t>
              </a:r>
              <a:endParaRPr lang="en-US" dirty="0"/>
            </a:p>
          </p:txBody>
        </p:sp>
      </p:grpSp>
      <p:grpSp>
        <p:nvGrpSpPr>
          <p:cNvPr id="14" name="Group 13"/>
          <p:cNvGrpSpPr/>
          <p:nvPr/>
        </p:nvGrpSpPr>
        <p:grpSpPr>
          <a:xfrm>
            <a:off x="3498824" y="3735940"/>
            <a:ext cx="2519936" cy="2882797"/>
            <a:chOff x="3691288" y="3683303"/>
            <a:chExt cx="2519936" cy="2882797"/>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288" y="4046164"/>
              <a:ext cx="2519936" cy="2519936"/>
            </a:xfrm>
            <a:prstGeom prst="rect">
              <a:avLst/>
            </a:prstGeom>
          </p:spPr>
        </p:pic>
        <p:sp>
          <p:nvSpPr>
            <p:cNvPr id="10" name="TextBox 9"/>
            <p:cNvSpPr txBox="1"/>
            <p:nvPr/>
          </p:nvSpPr>
          <p:spPr>
            <a:xfrm>
              <a:off x="3905291" y="3683303"/>
              <a:ext cx="1880754" cy="369332"/>
            </a:xfrm>
            <a:prstGeom prst="rect">
              <a:avLst/>
            </a:prstGeom>
            <a:noFill/>
          </p:spPr>
          <p:txBody>
            <a:bodyPr wrap="square" rtlCol="0">
              <a:spAutoFit/>
            </a:bodyPr>
            <a:lstStyle/>
            <a:p>
              <a:pPr algn="ctr"/>
              <a:r>
                <a:rPr lang="en-US" altLang="zh-CN" dirty="0"/>
                <a:t>Result of GPU 2</a:t>
              </a:r>
              <a:endParaRPr lang="en-US" dirty="0"/>
            </a:p>
          </p:txBody>
        </p:sp>
      </p:grpSp>
      <p:grpSp>
        <p:nvGrpSpPr>
          <p:cNvPr id="15" name="Group 14"/>
          <p:cNvGrpSpPr/>
          <p:nvPr/>
        </p:nvGrpSpPr>
        <p:grpSpPr>
          <a:xfrm>
            <a:off x="6070113" y="3458941"/>
            <a:ext cx="2519936" cy="3159796"/>
            <a:chOff x="6211223" y="3406304"/>
            <a:chExt cx="2519936" cy="3159796"/>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223" y="4046164"/>
              <a:ext cx="2519936" cy="2519936"/>
            </a:xfrm>
            <a:prstGeom prst="rect">
              <a:avLst/>
            </a:prstGeom>
          </p:spPr>
        </p:pic>
        <p:sp>
          <p:nvSpPr>
            <p:cNvPr id="12" name="TextBox 11"/>
            <p:cNvSpPr txBox="1"/>
            <p:nvPr/>
          </p:nvSpPr>
          <p:spPr>
            <a:xfrm>
              <a:off x="6481464" y="3406304"/>
              <a:ext cx="2030807" cy="646331"/>
            </a:xfrm>
            <a:prstGeom prst="rect">
              <a:avLst/>
            </a:prstGeom>
            <a:noFill/>
          </p:spPr>
          <p:txBody>
            <a:bodyPr wrap="square" rtlCol="0">
              <a:spAutoFit/>
            </a:bodyPr>
            <a:lstStyle/>
            <a:p>
              <a:pPr algn="ctr"/>
              <a:r>
                <a:rPr lang="en-US" altLang="zh-CN" dirty="0"/>
                <a:t>Subtraction of result 1 and result 2</a:t>
              </a:r>
              <a:endParaRPr lang="en-US" dirty="0"/>
            </a:p>
          </p:txBody>
        </p:sp>
      </p:grpSp>
      <p:grpSp>
        <p:nvGrpSpPr>
          <p:cNvPr id="16" name="Group 15"/>
          <p:cNvGrpSpPr/>
          <p:nvPr/>
        </p:nvGrpSpPr>
        <p:grpSpPr>
          <a:xfrm>
            <a:off x="8610600" y="3458941"/>
            <a:ext cx="2523941" cy="3163801"/>
            <a:chOff x="8731159" y="3406304"/>
            <a:chExt cx="2523941" cy="3163801"/>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1159" y="4046164"/>
              <a:ext cx="2523941" cy="2523941"/>
            </a:xfrm>
            <a:prstGeom prst="rect">
              <a:avLst/>
            </a:prstGeom>
          </p:spPr>
        </p:pic>
        <p:sp>
          <p:nvSpPr>
            <p:cNvPr id="13" name="TextBox 12"/>
            <p:cNvSpPr txBox="1"/>
            <p:nvPr/>
          </p:nvSpPr>
          <p:spPr>
            <a:xfrm>
              <a:off x="8782512" y="3406304"/>
              <a:ext cx="2348023" cy="646331"/>
            </a:xfrm>
            <a:prstGeom prst="rect">
              <a:avLst/>
            </a:prstGeom>
            <a:noFill/>
          </p:spPr>
          <p:txBody>
            <a:bodyPr wrap="square" rtlCol="0">
              <a:spAutoFit/>
            </a:bodyPr>
            <a:lstStyle/>
            <a:p>
              <a:pPr algn="ctr"/>
              <a:r>
                <a:rPr lang="en-US" altLang="zh-CN" dirty="0"/>
                <a:t>Subtraction of result 1 and result 2 (x200)</a:t>
              </a:r>
              <a:endParaRPr lang="en-US" dirty="0"/>
            </a:p>
          </p:txBody>
        </p:sp>
      </p:grpSp>
      <p:sp>
        <p:nvSpPr>
          <p:cNvPr id="19" name="Slide Number Placeholder 18">
            <a:extLst>
              <a:ext uri="{FF2B5EF4-FFF2-40B4-BE49-F238E27FC236}">
                <a16:creationId xmlns:a16="http://schemas.microsoft.com/office/drawing/2014/main" id="{5D8F7865-5F2D-C547-A617-B210054C4D73}"/>
              </a:ext>
            </a:extLst>
          </p:cNvPr>
          <p:cNvSpPr>
            <a:spLocks noGrp="1"/>
          </p:cNvSpPr>
          <p:nvPr>
            <p:ph type="sldNum" sz="quarter" idx="12"/>
          </p:nvPr>
        </p:nvSpPr>
        <p:spPr/>
        <p:txBody>
          <a:bodyPr/>
          <a:lstStyle/>
          <a:p>
            <a:r>
              <a:rPr lang="en-US"/>
              <a:t>Slide </a:t>
            </a:r>
            <a:fld id="{702DE330-BCBB-B946-80CC-A575390AB9CE}" type="slidenum">
              <a:rPr lang="en-US" smtClean="0"/>
              <a:pPr/>
              <a:t>12</a:t>
            </a:fld>
            <a:r>
              <a:rPr lang="en-US"/>
              <a:t> of 37</a:t>
            </a:r>
            <a:endParaRPr lang="en-US" dirty="0"/>
          </a:p>
        </p:txBody>
      </p:sp>
    </p:spTree>
    <p:extLst>
      <p:ext uri="{BB962C8B-B14F-4D97-AF65-F5344CB8AC3E}">
        <p14:creationId xmlns:p14="http://schemas.microsoft.com/office/powerpoint/2010/main" val="10772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108" y="1721921"/>
            <a:ext cx="5801784" cy="4351338"/>
          </a:xfrm>
        </p:spPr>
      </p:pic>
      <p:sp>
        <p:nvSpPr>
          <p:cNvPr id="2" name="Title 1"/>
          <p:cNvSpPr>
            <a:spLocks noGrp="1"/>
          </p:cNvSpPr>
          <p:nvPr>
            <p:ph type="title"/>
          </p:nvPr>
        </p:nvSpPr>
        <p:spPr/>
        <p:txBody>
          <a:bodyPr/>
          <a:lstStyle/>
          <a:p>
            <a:r>
              <a:rPr lang="en-US" dirty="0"/>
              <a:t>Example: texture mapping</a:t>
            </a:r>
          </a:p>
        </p:txBody>
      </p:sp>
      <p:pic>
        <p:nvPicPr>
          <p:cNvPr id="11"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42242" t="39340" r="42548" b="43556"/>
          <a:stretch/>
        </p:blipFill>
        <p:spPr>
          <a:xfrm>
            <a:off x="5645888" y="3402419"/>
            <a:ext cx="882504" cy="744279"/>
          </a:xfrm>
          <a:prstGeom prst="rect">
            <a:avLst/>
          </a:prstGeom>
          <a:ln>
            <a:solidFill>
              <a:schemeClr val="bg1"/>
            </a:solidFill>
          </a:ln>
        </p:spPr>
      </p:pic>
      <p:sp>
        <p:nvSpPr>
          <p:cNvPr id="13" name="Right Arrow 12"/>
          <p:cNvSpPr/>
          <p:nvPr/>
        </p:nvSpPr>
        <p:spPr>
          <a:xfrm>
            <a:off x="5645888" y="3787136"/>
            <a:ext cx="754911" cy="850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6528392" y="2086703"/>
            <a:ext cx="1042586" cy="896809"/>
          </a:xfrm>
          <a:prstGeom prst="rect">
            <a:avLst/>
          </a:prstGeom>
          <a:blipFill dpi="0" rotWithShape="1">
            <a:blip r:embed="rId3">
              <a:extLst>
                <a:ext uri="{28A0092B-C50C-407E-A947-70E740481C1C}">
                  <a14:useLocalDpi xmlns:a14="http://schemas.microsoft.com/office/drawing/2010/main" val="0"/>
                </a:ext>
              </a:extLst>
            </a:blip>
            <a:srcRect/>
            <a:stretch>
              <a:fillRect/>
            </a:stretch>
          </a:blipFill>
          <a:scene3d>
            <a:camera prst="isometricLeftDown"/>
            <a:lightRig rig="soft" dir="t"/>
          </a:scene3d>
          <a:sp3d extrusionH="1016000" contourW="12700">
            <a:extrusionClr>
              <a:srgbClr val="DBB686"/>
            </a:extrusionClr>
            <a:contourClr>
              <a:srgbClr val="DEB58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69850" contourW="12700">
              <a:extrusionClr>
                <a:srgbClr val="D0A675"/>
              </a:extrusionClr>
              <a:contourClr>
                <a:srgbClr val="DBB686"/>
              </a:contourClr>
            </a:sp3d>
          </a:bodyPr>
          <a:lstStyle/>
          <a:p>
            <a:pPr algn="ctr"/>
            <a:endParaRPr lang="en-US"/>
          </a:p>
        </p:txBody>
      </p:sp>
      <p:pic>
        <p:nvPicPr>
          <p:cNvPr id="1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42242" t="39340" r="42548" b="43556"/>
          <a:stretch/>
        </p:blipFill>
        <p:spPr>
          <a:xfrm>
            <a:off x="4394609" y="2283439"/>
            <a:ext cx="623958" cy="526229"/>
          </a:xfrm>
          <a:prstGeom prst="rect">
            <a:avLst/>
          </a:prstGeom>
          <a:ln>
            <a:solidFill>
              <a:schemeClr val="bg1"/>
            </a:solidFill>
          </a:ln>
        </p:spPr>
      </p:pic>
      <p:grpSp>
        <p:nvGrpSpPr>
          <p:cNvPr id="10" name="Group 9"/>
          <p:cNvGrpSpPr/>
          <p:nvPr/>
        </p:nvGrpSpPr>
        <p:grpSpPr>
          <a:xfrm>
            <a:off x="5658592" y="3427330"/>
            <a:ext cx="806003" cy="804672"/>
            <a:chOff x="5543705" y="3335348"/>
            <a:chExt cx="951588" cy="87842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342" y="3335348"/>
              <a:ext cx="468107" cy="438912"/>
            </a:xfrm>
            <a:prstGeom prst="rect">
              <a:avLst/>
            </a:prstGeom>
            <a:ln>
              <a:solidFill>
                <a:schemeClr val="dk1">
                  <a:shade val="50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3705" y="3335348"/>
              <a:ext cx="475794" cy="438912"/>
            </a:xfrm>
            <a:prstGeom prst="rect">
              <a:avLst/>
            </a:prstGeom>
            <a:ln>
              <a:solidFill>
                <a:schemeClr val="dk1">
                  <a:shade val="50000"/>
                </a:schemeClr>
              </a:solidFill>
            </a:ln>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705" y="3774856"/>
              <a:ext cx="468107" cy="438912"/>
            </a:xfrm>
            <a:prstGeom prst="rect">
              <a:avLst/>
            </a:prstGeom>
            <a:ln>
              <a:solidFill>
                <a:schemeClr val="dk1">
                  <a:shade val="50000"/>
                </a:schemeClr>
              </a:solid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499" y="3774856"/>
              <a:ext cx="475794" cy="438912"/>
            </a:xfrm>
            <a:prstGeom prst="rect">
              <a:avLst/>
            </a:prstGeom>
            <a:ln>
              <a:solidFill>
                <a:schemeClr val="dk1">
                  <a:shade val="50000"/>
                </a:schemeClr>
              </a:solidFill>
            </a:ln>
          </p:spPr>
        </p:pic>
      </p:grpSp>
      <p:graphicFrame>
        <p:nvGraphicFramePr>
          <p:cNvPr id="31" name="Table 30"/>
          <p:cNvGraphicFramePr>
            <a:graphicFrameLocks noGrp="1"/>
          </p:cNvGraphicFramePr>
          <p:nvPr>
            <p:extLst/>
          </p:nvPr>
        </p:nvGraphicFramePr>
        <p:xfrm>
          <a:off x="6823751" y="3197888"/>
          <a:ext cx="1245213" cy="1244367"/>
        </p:xfrm>
        <a:graphic>
          <a:graphicData uri="http://schemas.openxmlformats.org/drawingml/2006/table">
            <a:tbl>
              <a:tblPr>
                <a:tableStyleId>{5C22544A-7EE6-4342-B048-85BDC9FD1C3A}</a:tableStyleId>
              </a:tblPr>
              <a:tblGrid>
                <a:gridCol w="415071">
                  <a:extLst>
                    <a:ext uri="{9D8B030D-6E8A-4147-A177-3AD203B41FA5}">
                      <a16:colId xmlns:a16="http://schemas.microsoft.com/office/drawing/2014/main" val="20000"/>
                    </a:ext>
                  </a:extLst>
                </a:gridCol>
                <a:gridCol w="415071">
                  <a:extLst>
                    <a:ext uri="{9D8B030D-6E8A-4147-A177-3AD203B41FA5}">
                      <a16:colId xmlns:a16="http://schemas.microsoft.com/office/drawing/2014/main" val="20001"/>
                    </a:ext>
                  </a:extLst>
                </a:gridCol>
                <a:gridCol w="415071">
                  <a:extLst>
                    <a:ext uri="{9D8B030D-6E8A-4147-A177-3AD203B41FA5}">
                      <a16:colId xmlns:a16="http://schemas.microsoft.com/office/drawing/2014/main" val="20002"/>
                    </a:ext>
                  </a:extLst>
                </a:gridCol>
              </a:tblGrid>
              <a:tr h="414789">
                <a:tc>
                  <a:txBody>
                    <a:bodyPr/>
                    <a:lstStyle/>
                    <a:p>
                      <a:pPr algn="ct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dpi="0" rotWithShape="1">
                      <a:blip r:embed="rId5">
                        <a:extLst>
                          <a:ext uri="{28A0092B-C50C-407E-A947-70E740481C1C}">
                            <a14:useLocalDpi xmlns:a14="http://schemas.microsoft.com/office/drawing/2010/main" val="0"/>
                          </a:ext>
                        </a:extLst>
                      </a:blip>
                      <a:srcRect/>
                      <a:stretch>
                        <a:fillRect/>
                      </a:stretch>
                    </a:blip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0000"/>
                  </a:ext>
                </a:extLst>
              </a:tr>
              <a:tr h="414789">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789">
                <a:tc>
                  <a:txBody>
                    <a:bodyPr/>
                    <a:lstStyle/>
                    <a:p>
                      <a:pPr algn="ct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dpi="0" rotWithShape="1">
                      <a:blip r:embed="rId4">
                        <a:extLst>
                          <a:ext uri="{28A0092B-C50C-407E-A947-70E740481C1C}">
                            <a14:useLocalDpi xmlns:a14="http://schemas.microsoft.com/office/drawing/2010/main" val="0"/>
                          </a:ext>
                        </a:extLst>
                      </a:blip>
                      <a:srcRect/>
                      <a:stretch>
                        <a:fillRect/>
                      </a:stretch>
                    </a:blip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dpi="0" rotWithShape="1">
                      <a:blip r:embed="rId5">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nvPr>
        </p:nvGraphicFramePr>
        <p:xfrm>
          <a:off x="6819760" y="3197888"/>
          <a:ext cx="1245213" cy="1244367"/>
        </p:xfrm>
        <a:graphic>
          <a:graphicData uri="http://schemas.openxmlformats.org/drawingml/2006/table">
            <a:tbl>
              <a:tblPr>
                <a:tableStyleId>{5C22544A-7EE6-4342-B048-85BDC9FD1C3A}</a:tableStyleId>
              </a:tblPr>
              <a:tblGrid>
                <a:gridCol w="415071">
                  <a:extLst>
                    <a:ext uri="{9D8B030D-6E8A-4147-A177-3AD203B41FA5}">
                      <a16:colId xmlns:a16="http://schemas.microsoft.com/office/drawing/2014/main" val="20000"/>
                    </a:ext>
                  </a:extLst>
                </a:gridCol>
                <a:gridCol w="415071">
                  <a:extLst>
                    <a:ext uri="{9D8B030D-6E8A-4147-A177-3AD203B41FA5}">
                      <a16:colId xmlns:a16="http://schemas.microsoft.com/office/drawing/2014/main" val="20001"/>
                    </a:ext>
                  </a:extLst>
                </a:gridCol>
                <a:gridCol w="415071">
                  <a:extLst>
                    <a:ext uri="{9D8B030D-6E8A-4147-A177-3AD203B41FA5}">
                      <a16:colId xmlns:a16="http://schemas.microsoft.com/office/drawing/2014/main" val="20002"/>
                    </a:ext>
                  </a:extLst>
                </a:gridCol>
              </a:tblGrid>
              <a:tr h="414789">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414789">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414789">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bl>
          </a:graphicData>
        </a:graphic>
      </p:graphicFrame>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33" y="3427330"/>
            <a:ext cx="396491" cy="402063"/>
          </a:xfrm>
          <a:prstGeom prst="rect">
            <a:avLst/>
          </a:prstGeom>
          <a:ln>
            <a:solidFill>
              <a:schemeClr val="dk1">
                <a:shade val="50000"/>
              </a:schemeClr>
            </a:solidFill>
          </a:ln>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178" y="3829939"/>
            <a:ext cx="403002" cy="402063"/>
          </a:xfrm>
          <a:prstGeom prst="rect">
            <a:avLst/>
          </a:prstGeom>
          <a:ln>
            <a:solidFill>
              <a:schemeClr val="dk1">
                <a:shade val="50000"/>
              </a:schemeClr>
            </a:solidFill>
          </a:ln>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180" y="3829939"/>
            <a:ext cx="396491" cy="402063"/>
          </a:xfrm>
          <a:prstGeom prst="rect">
            <a:avLst/>
          </a:prstGeom>
          <a:ln>
            <a:solidFill>
              <a:schemeClr val="dk1">
                <a:shade val="50000"/>
              </a:schemeClr>
            </a:solidFill>
          </a:ln>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8178" y="3427330"/>
            <a:ext cx="403002" cy="402063"/>
          </a:xfrm>
          <a:prstGeom prst="rect">
            <a:avLst/>
          </a:prstGeom>
          <a:ln>
            <a:solidFill>
              <a:schemeClr val="dk1">
                <a:shade val="50000"/>
              </a:schemeClr>
            </a:solidFill>
          </a:ln>
        </p:spPr>
      </p:pic>
      <p:sp>
        <p:nvSpPr>
          <p:cNvPr id="3" name="Rectangle 2"/>
          <p:cNvSpPr/>
          <p:nvPr/>
        </p:nvSpPr>
        <p:spPr>
          <a:xfrm>
            <a:off x="7229700" y="3613172"/>
            <a:ext cx="425332" cy="432442"/>
          </a:xfrm>
          <a:prstGeom prst="rect">
            <a:avLst/>
          </a:prstGeom>
          <a:gradFill flip="none" rotWithShape="1">
            <a:gsLst>
              <a:gs pos="0">
                <a:srgbClr val="D0A675">
                  <a:shade val="30000"/>
                  <a:satMod val="115000"/>
                </a:srgbClr>
              </a:gs>
              <a:gs pos="50000">
                <a:srgbClr val="D0A675">
                  <a:shade val="67500"/>
                  <a:satMod val="115000"/>
                </a:srgbClr>
              </a:gs>
              <a:gs pos="100000">
                <a:srgbClr val="D0A675">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2A635CD-33C0-084B-A8B5-6A4BF1FBB913}"/>
              </a:ext>
            </a:extLst>
          </p:cNvPr>
          <p:cNvSpPr>
            <a:spLocks noGrp="1"/>
          </p:cNvSpPr>
          <p:nvPr>
            <p:ph type="sldNum" sz="quarter" idx="12"/>
          </p:nvPr>
        </p:nvSpPr>
        <p:spPr/>
        <p:txBody>
          <a:bodyPr/>
          <a:lstStyle/>
          <a:p>
            <a:r>
              <a:rPr lang="en-US"/>
              <a:t>Slide </a:t>
            </a:r>
            <a:fld id="{702DE330-BCBB-B946-80CC-A575390AB9CE}" type="slidenum">
              <a:rPr lang="en-US" smtClean="0"/>
              <a:pPr/>
              <a:t>13</a:t>
            </a:fld>
            <a:r>
              <a:rPr lang="en-US"/>
              <a:t> of 37</a:t>
            </a:r>
            <a:endParaRPr lang="en-US" dirty="0"/>
          </a:p>
        </p:txBody>
      </p:sp>
    </p:spTree>
    <p:extLst>
      <p:ext uri="{BB962C8B-B14F-4D97-AF65-F5344CB8AC3E}">
        <p14:creationId xmlns:p14="http://schemas.microsoft.com/office/powerpoint/2010/main" val="104190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1"/>
                                        </p:tgtEl>
                                      </p:cBhvr>
                                      <p:by x="4000000" y="4000000"/>
                                    </p:animScale>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58333E-6 -3.33333E-6 L -0.11016 0.00186 " pathEditMode="relative" rAng="0" ptsTypes="AA">
                                      <p:cBhvr>
                                        <p:cTn id="14" dur="2000" fill="hold"/>
                                        <p:tgtEl>
                                          <p:spTgt spid="10"/>
                                        </p:tgtEl>
                                        <p:attrNameLst>
                                          <p:attrName>ppt_x</p:attrName>
                                          <p:attrName>ppt_y</p:attrName>
                                        </p:attrNameLst>
                                      </p:cBhvr>
                                      <p:rCtr x="-5508" y="93"/>
                                    </p:animMotion>
                                  </p:childTnLst>
                                </p:cTn>
                              </p:par>
                              <p:par>
                                <p:cTn id="15" presetID="10"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95833E-6 4.81481E-6 L 0.24153 -0.03149 " pathEditMode="relative" rAng="0" ptsTypes="AA">
                                      <p:cBhvr>
                                        <p:cTn id="46" dur="2000" fill="hold"/>
                                        <p:tgtEl>
                                          <p:spTgt spid="26"/>
                                        </p:tgtEl>
                                        <p:attrNameLst>
                                          <p:attrName>ppt_x</p:attrName>
                                          <p:attrName>ppt_y</p:attrName>
                                        </p:attrNameLst>
                                      </p:cBhvr>
                                      <p:rCtr x="12070" y="-1574"/>
                                    </p:animMotion>
                                  </p:childTnLst>
                                </p:cTn>
                              </p:par>
                              <p:par>
                                <p:cTn id="47" presetID="42" presetClass="path" presetSubtype="0" accel="50000" decel="50000" fill="hold" nodeType="withEffect">
                                  <p:stCondLst>
                                    <p:cond delay="0"/>
                                  </p:stCondLst>
                                  <p:childTnLst>
                                    <p:animMotion origin="layout" path="M 3.95833E-6 -1.48148E-6 L 0.24075 0.0294 " pathEditMode="relative" rAng="0" ptsTypes="AA">
                                      <p:cBhvr>
                                        <p:cTn id="48" dur="2000" fill="hold"/>
                                        <p:tgtEl>
                                          <p:spTgt spid="29"/>
                                        </p:tgtEl>
                                        <p:attrNameLst>
                                          <p:attrName>ppt_x</p:attrName>
                                          <p:attrName>ppt_y</p:attrName>
                                        </p:attrNameLst>
                                      </p:cBhvr>
                                      <p:rCtr x="12031" y="1458"/>
                                    </p:animMotion>
                                  </p:childTnLst>
                                </p:cTn>
                              </p:par>
                              <p:par>
                                <p:cTn id="49" presetID="42" presetClass="path" presetSubtype="0" accel="50000" decel="50000" fill="hold" nodeType="withEffect">
                                  <p:stCondLst>
                                    <p:cond delay="0"/>
                                  </p:stCondLst>
                                  <p:childTnLst>
                                    <p:animMotion origin="layout" path="M -2.70833E-6 -1.48148E-6 L 0.20677 0.0294 " pathEditMode="relative" rAng="0" ptsTypes="AA">
                                      <p:cBhvr>
                                        <p:cTn id="50" dur="2000" fill="hold"/>
                                        <p:tgtEl>
                                          <p:spTgt spid="28"/>
                                        </p:tgtEl>
                                        <p:attrNameLst>
                                          <p:attrName>ppt_x</p:attrName>
                                          <p:attrName>ppt_y</p:attrName>
                                        </p:attrNameLst>
                                      </p:cBhvr>
                                      <p:rCtr x="10339" y="1458"/>
                                    </p:animMotion>
                                  </p:childTnLst>
                                </p:cTn>
                              </p:par>
                              <p:par>
                                <p:cTn id="51" presetID="42" presetClass="path" presetSubtype="0" accel="50000" decel="50000" fill="hold" nodeType="withEffect">
                                  <p:stCondLst>
                                    <p:cond delay="0"/>
                                  </p:stCondLst>
                                  <p:childTnLst>
                                    <p:animMotion origin="layout" path="M -3.125E-6 4.81481E-6 L 0.20599 -0.03149 " pathEditMode="relative" rAng="0" ptsTypes="AA">
                                      <p:cBhvr>
                                        <p:cTn id="52" dur="2000" fill="hold"/>
                                        <p:tgtEl>
                                          <p:spTgt spid="27"/>
                                        </p:tgtEl>
                                        <p:attrNameLst>
                                          <p:attrName>ppt_x</p:attrName>
                                          <p:attrName>ppt_y</p:attrName>
                                        </p:attrNameLst>
                                      </p:cBhvr>
                                      <p:rCtr x="10299" y="-1574"/>
                                    </p:animMotion>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childTnLst>
                                </p:cTn>
                              </p:par>
                            </p:childTnLst>
                          </p:cTn>
                        </p:par>
                        <p:par>
                          <p:cTn id="57" fill="hold">
                            <p:stCondLst>
                              <p:cond delay="3000"/>
                            </p:stCondLst>
                            <p:childTnLst>
                              <p:par>
                                <p:cTn id="58" presetID="1" presetClass="exit" presetSubtype="0" fill="hold" nodeType="afterEffect">
                                  <p:stCondLst>
                                    <p:cond delay="0"/>
                                  </p:stCondLst>
                                  <p:childTnLst>
                                    <p:set>
                                      <p:cBhvr>
                                        <p:cTn id="59" dur="1" fill="hold">
                                          <p:stCondLst>
                                            <p:cond delay="0"/>
                                          </p:stCondLst>
                                        </p:cTn>
                                        <p:tgtEl>
                                          <p:spTgt spid="1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nodeType="clickEffect">
                                  <p:stCondLst>
                                    <p:cond delay="0"/>
                                  </p:stCondLst>
                                  <p:childTnLst>
                                    <p:animMotion origin="layout" path="M 0.24153 -0.03149 L 0.20755 0.02939 " pathEditMode="relative" rAng="0" ptsTypes="AA">
                                      <p:cBhvr>
                                        <p:cTn id="63" dur="2000" fill="hold"/>
                                        <p:tgtEl>
                                          <p:spTgt spid="26"/>
                                        </p:tgtEl>
                                        <p:attrNameLst>
                                          <p:attrName>ppt_x</p:attrName>
                                          <p:attrName>ppt_y</p:attrName>
                                        </p:attrNameLst>
                                      </p:cBhvr>
                                      <p:rCtr x="-1706" y="3032"/>
                                    </p:animMotion>
                                  </p:childTnLst>
                                </p:cTn>
                              </p:par>
                              <p:par>
                                <p:cTn id="64" presetID="42" presetClass="path" presetSubtype="0" accel="50000" decel="50000" fill="hold" nodeType="withEffect">
                                  <p:stCondLst>
                                    <p:cond delay="0"/>
                                  </p:stCondLst>
                                  <p:childTnLst>
                                    <p:animMotion origin="layout" path="M 0.24076 0.0294 L 0.20638 -0.0294 " pathEditMode="relative" rAng="0" ptsTypes="AA">
                                      <p:cBhvr>
                                        <p:cTn id="65" dur="2000" fill="hold"/>
                                        <p:tgtEl>
                                          <p:spTgt spid="29"/>
                                        </p:tgtEl>
                                        <p:attrNameLst>
                                          <p:attrName>ppt_x</p:attrName>
                                          <p:attrName>ppt_y</p:attrName>
                                        </p:attrNameLst>
                                      </p:cBhvr>
                                      <p:rCtr x="-1680" y="-2940"/>
                                    </p:animMotion>
                                  </p:childTnLst>
                                </p:cTn>
                              </p:par>
                              <p:par>
                                <p:cTn id="66" presetID="42" presetClass="path" presetSubtype="0" accel="50000" decel="50000" fill="hold" nodeType="withEffect">
                                  <p:stCondLst>
                                    <p:cond delay="0"/>
                                  </p:stCondLst>
                                  <p:childTnLst>
                                    <p:animMotion origin="layout" path="M 0.20678 0.0294 L 0.23972 -0.0294 " pathEditMode="relative" rAng="0" ptsTypes="AA">
                                      <p:cBhvr>
                                        <p:cTn id="67" dur="2000" fill="hold"/>
                                        <p:tgtEl>
                                          <p:spTgt spid="28"/>
                                        </p:tgtEl>
                                        <p:attrNameLst>
                                          <p:attrName>ppt_x</p:attrName>
                                          <p:attrName>ppt_y</p:attrName>
                                        </p:attrNameLst>
                                      </p:cBhvr>
                                      <p:rCtr x="1589" y="-2940"/>
                                    </p:animMotion>
                                  </p:childTnLst>
                                </p:cTn>
                              </p:par>
                              <p:par>
                                <p:cTn id="68" presetID="42" presetClass="path" presetSubtype="0" accel="50000" decel="50000" fill="hold" nodeType="withEffect">
                                  <p:stCondLst>
                                    <p:cond delay="0"/>
                                  </p:stCondLst>
                                  <p:childTnLst>
                                    <p:animMotion origin="layout" path="M 0.20599 -0.03149 L 0.23946 0.02939 " pathEditMode="relative" rAng="0" ptsTypes="AA">
                                      <p:cBhvr>
                                        <p:cTn id="69" dur="2000" fill="hold"/>
                                        <p:tgtEl>
                                          <p:spTgt spid="27"/>
                                        </p:tgtEl>
                                        <p:attrNameLst>
                                          <p:attrName>ppt_x</p:attrName>
                                          <p:attrName>ppt_y</p:attrName>
                                        </p:attrNameLst>
                                      </p:cBhvr>
                                      <p:rCtr x="1589" y="3102"/>
                                    </p:animMotion>
                                  </p:childTnLst>
                                </p:cTn>
                              </p:par>
                            </p:childTnLst>
                          </p:cTn>
                        </p:par>
                        <p:par>
                          <p:cTn id="70" fill="hold">
                            <p:stCondLst>
                              <p:cond delay="2000"/>
                            </p:stCondLst>
                            <p:childTnLst>
                              <p:par>
                                <p:cTn id="71" presetID="9" presetClass="exit" presetSubtype="0" fill="hold" nodeType="afterEffect">
                                  <p:stCondLst>
                                    <p:cond delay="0"/>
                                  </p:stCondLst>
                                  <p:childTnLst>
                                    <p:animEffect transition="out" filter="dissolve">
                                      <p:cBhvr>
                                        <p:cTn id="72" dur="500"/>
                                        <p:tgtEl>
                                          <p:spTgt spid="29"/>
                                        </p:tgtEl>
                                      </p:cBhvr>
                                    </p:animEffect>
                                    <p:set>
                                      <p:cBhvr>
                                        <p:cTn id="73" dur="1" fill="hold">
                                          <p:stCondLst>
                                            <p:cond delay="499"/>
                                          </p:stCondLst>
                                        </p:cTn>
                                        <p:tgtEl>
                                          <p:spTgt spid="29"/>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par>
                                <p:cTn id="77" presetID="9" presetClass="exit" presetSubtype="0" fill="hold" nodeType="withEffect">
                                  <p:stCondLst>
                                    <p:cond delay="0"/>
                                  </p:stCondLst>
                                  <p:childTnLst>
                                    <p:animEffect transition="out" filter="dissolve">
                                      <p:cBhvr>
                                        <p:cTn id="78" dur="500"/>
                                        <p:tgtEl>
                                          <p:spTgt spid="27"/>
                                        </p:tgtEl>
                                      </p:cBhvr>
                                    </p:animEffect>
                                    <p:set>
                                      <p:cBhvr>
                                        <p:cTn id="79" dur="1" fill="hold">
                                          <p:stCondLst>
                                            <p:cond delay="499"/>
                                          </p:stCondLst>
                                        </p:cTn>
                                        <p:tgtEl>
                                          <p:spTgt spid="27"/>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dissolv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WebGL</a:t>
            </a:r>
            <a:r>
              <a:rPr lang="en-US" altLang="zh-CN" dirty="0"/>
              <a:t> </a:t>
            </a:r>
            <a:r>
              <a:rPr lang="en-US" dirty="0"/>
              <a:t>Rendering</a:t>
            </a:r>
          </a:p>
        </p:txBody>
      </p:sp>
      <p:sp>
        <p:nvSpPr>
          <p:cNvPr id="3" name="Content Placeholder 2"/>
          <p:cNvSpPr>
            <a:spLocks noGrp="1"/>
          </p:cNvSpPr>
          <p:nvPr>
            <p:ph idx="1"/>
          </p:nvPr>
        </p:nvSpPr>
        <p:spPr/>
        <p:txBody>
          <a:bodyPr>
            <a:normAutofit/>
          </a:bodyPr>
          <a:lstStyle/>
          <a:p>
            <a:r>
              <a:rPr lang="en-US" dirty="0"/>
              <a:t>Texture</a:t>
            </a:r>
          </a:p>
          <a:p>
            <a:r>
              <a:rPr lang="en-US" dirty="0"/>
              <a:t>Light</a:t>
            </a:r>
          </a:p>
          <a:p>
            <a:r>
              <a:rPr lang="en-US" dirty="0"/>
              <a:t>Camera</a:t>
            </a:r>
          </a:p>
          <a:p>
            <a:r>
              <a:rPr lang="en-US" dirty="0"/>
              <a:t>Model</a:t>
            </a:r>
          </a:p>
          <a:p>
            <a:r>
              <a:rPr lang="en-US" dirty="0"/>
              <a:t>Transparency</a:t>
            </a:r>
          </a:p>
          <a:p>
            <a:r>
              <a:rPr lang="en-US" dirty="0"/>
              <a:t>Complex Lights</a:t>
            </a:r>
          </a:p>
          <a:p>
            <a:r>
              <a:rPr lang="en-US" dirty="0"/>
              <a:t>Anti-aliasing</a:t>
            </a:r>
          </a:p>
          <a:p>
            <a:r>
              <a:rPr lang="en-US" dirty="0"/>
              <a:t>Special textures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4865" y="1825625"/>
            <a:ext cx="2560320" cy="2560320"/>
          </a:xfrm>
          <a:prstGeom prst="rect">
            <a:avLst/>
          </a:prstGeom>
        </p:spPr>
      </p:pic>
      <p:grpSp>
        <p:nvGrpSpPr>
          <p:cNvPr id="14" name="Group 13"/>
          <p:cNvGrpSpPr/>
          <p:nvPr/>
        </p:nvGrpSpPr>
        <p:grpSpPr>
          <a:xfrm>
            <a:off x="5954705" y="1496291"/>
            <a:ext cx="2560320" cy="2889654"/>
            <a:chOff x="5954705" y="1496291"/>
            <a:chExt cx="2560320" cy="2889654"/>
          </a:xfrm>
        </p:grpSpPr>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4705" y="1825625"/>
              <a:ext cx="2560320" cy="2560320"/>
            </a:xfrm>
            <a:prstGeom prst="rect">
              <a:avLst/>
            </a:prstGeom>
          </p:spPr>
        </p:pic>
        <p:sp>
          <p:nvSpPr>
            <p:cNvPr id="13" name="TextBox 12"/>
            <p:cNvSpPr txBox="1"/>
            <p:nvPr/>
          </p:nvSpPr>
          <p:spPr>
            <a:xfrm>
              <a:off x="6307282" y="1496291"/>
              <a:ext cx="1953491" cy="369332"/>
            </a:xfrm>
            <a:prstGeom prst="rect">
              <a:avLst/>
            </a:prstGeom>
            <a:noFill/>
          </p:spPr>
          <p:txBody>
            <a:bodyPr wrap="square" rtlCol="0">
              <a:spAutoFit/>
            </a:bodyPr>
            <a:lstStyle/>
            <a:p>
              <a:pPr algn="ctr"/>
              <a:r>
                <a:rPr lang="en-US" dirty="0"/>
                <a:t>Anti-aliased</a:t>
              </a:r>
            </a:p>
          </p:txBody>
        </p:sp>
      </p:grpSp>
      <p:grpSp>
        <p:nvGrpSpPr>
          <p:cNvPr id="17" name="Group 16"/>
          <p:cNvGrpSpPr/>
          <p:nvPr/>
        </p:nvGrpSpPr>
        <p:grpSpPr>
          <a:xfrm>
            <a:off x="8515025" y="1506022"/>
            <a:ext cx="2560320" cy="2879923"/>
            <a:chOff x="8515025" y="1506022"/>
            <a:chExt cx="2560320" cy="2879923"/>
          </a:xfrm>
        </p:grpSpPr>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5025" y="1825625"/>
              <a:ext cx="2560320" cy="2560320"/>
            </a:xfrm>
            <a:prstGeom prst="rect">
              <a:avLst/>
            </a:prstGeom>
          </p:spPr>
        </p:pic>
        <p:sp>
          <p:nvSpPr>
            <p:cNvPr id="15" name="TextBox 14"/>
            <p:cNvSpPr txBox="1"/>
            <p:nvPr/>
          </p:nvSpPr>
          <p:spPr>
            <a:xfrm>
              <a:off x="8818439" y="1506022"/>
              <a:ext cx="1953491" cy="369332"/>
            </a:xfrm>
            <a:prstGeom prst="rect">
              <a:avLst/>
            </a:prstGeom>
            <a:noFill/>
          </p:spPr>
          <p:txBody>
            <a:bodyPr wrap="square" rtlCol="0">
              <a:spAutoFit/>
            </a:bodyPr>
            <a:lstStyle/>
            <a:p>
              <a:pPr algn="ctr"/>
              <a:r>
                <a:rPr lang="en-US" dirty="0"/>
                <a:t>Not anti-aliased</a:t>
              </a:r>
            </a:p>
          </p:txBody>
        </p:sp>
      </p:grpSp>
      <p:sp>
        <p:nvSpPr>
          <p:cNvPr id="20" name="Slide Number Placeholder 19">
            <a:extLst>
              <a:ext uri="{FF2B5EF4-FFF2-40B4-BE49-F238E27FC236}">
                <a16:creationId xmlns:a16="http://schemas.microsoft.com/office/drawing/2014/main" id="{F3D3A794-1D74-C046-A3EA-EDAD9C0FC14C}"/>
              </a:ext>
            </a:extLst>
          </p:cNvPr>
          <p:cNvSpPr>
            <a:spLocks noGrp="1"/>
          </p:cNvSpPr>
          <p:nvPr>
            <p:ph type="sldNum" sz="quarter" idx="12"/>
          </p:nvPr>
        </p:nvSpPr>
        <p:spPr/>
        <p:txBody>
          <a:bodyPr/>
          <a:lstStyle/>
          <a:p>
            <a:r>
              <a:rPr lang="en-US"/>
              <a:t>Slide </a:t>
            </a:r>
            <a:fld id="{702DE330-BCBB-B946-80CC-A575390AB9CE}" type="slidenum">
              <a:rPr lang="en-US" smtClean="0"/>
              <a:pPr/>
              <a:t>14</a:t>
            </a:fld>
            <a:r>
              <a:rPr lang="en-US"/>
              <a:t> of 37</a:t>
            </a:r>
            <a:endParaRPr lang="en-US" dirty="0"/>
          </a:p>
        </p:txBody>
      </p:sp>
    </p:spTree>
    <p:extLst>
      <p:ext uri="{BB962C8B-B14F-4D97-AF65-F5344CB8AC3E}">
        <p14:creationId xmlns:p14="http://schemas.microsoft.com/office/powerpoint/2010/main" val="7678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dissolve">
                                      <p:cBhvr>
                                        <p:cTn id="34" dur="500"/>
                                        <p:tgtEl>
                                          <p:spTgt spid="3">
                                            <p:txEl>
                                              <p:pRg st="3" end="3"/>
                                            </p:txEl>
                                          </p:spTgt>
                                        </p:tgtEl>
                                      </p:cBhvr>
                                    </p:animEffect>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dissolve">
                                      <p:cBhvr>
                                        <p:cTn id="43" dur="500"/>
                                        <p:tgtEl>
                                          <p:spTgt spid="3">
                                            <p:txEl>
                                              <p:pRg st="4" end="4"/>
                                            </p:txEl>
                                          </p:spTgt>
                                        </p:tgtEl>
                                      </p:cBhvr>
                                    </p:animEffect>
                                  </p:childTnLst>
                                </p:cTn>
                              </p:par>
                              <p:par>
                                <p:cTn id="44" presetID="2" presetClass="entr" presetSubtype="4"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dissolve">
                                      <p:cBhvr>
                                        <p:cTn id="52" dur="500"/>
                                        <p:tgtEl>
                                          <p:spTgt spid="3">
                                            <p:txEl>
                                              <p:pRg st="5" end="5"/>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dissolve">
                                      <p:cBhvr>
                                        <p:cTn id="61" dur="500"/>
                                        <p:tgtEl>
                                          <p:spTgt spid="3">
                                            <p:txEl>
                                              <p:pRg st="6" end="6"/>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dissolve">
                                      <p:cBhvr>
                                        <p:cTn id="64" dur="500"/>
                                        <p:tgtEl>
                                          <p:spTgt spid="14"/>
                                        </p:tgtEl>
                                      </p:cBhvr>
                                    </p:animEffect>
                                  </p:childTnLst>
                                </p:cTn>
                              </p:par>
                              <p:par>
                                <p:cTn id="65" presetID="9"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dissolve">
                                      <p:cBhvr>
                                        <p:cTn id="72" dur="500"/>
                                        <p:tgtEl>
                                          <p:spTgt spid="3">
                                            <p:txEl>
                                              <p:pRg st="7" end="7"/>
                                            </p:txEl>
                                          </p:spTgt>
                                        </p:tgtEl>
                                      </p:cBhvr>
                                    </p:animEffect>
                                  </p:childTnLst>
                                </p:cTn>
                              </p:par>
                              <p:par>
                                <p:cTn id="73" presetID="9" presetClass="exit" presetSubtype="0" fill="hold" nodeType="withEffect">
                                  <p:stCondLst>
                                    <p:cond delay="0"/>
                                  </p:stCondLst>
                                  <p:childTnLst>
                                    <p:animEffect transition="out" filter="dissolve">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2" presetClass="entr" presetSubtype="4"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CPU cores</a:t>
            </a:r>
          </a:p>
        </p:txBody>
      </p:sp>
      <p:sp>
        <p:nvSpPr>
          <p:cNvPr id="3" name="Content Placeholder 2"/>
          <p:cNvSpPr>
            <a:spLocks noGrp="1"/>
          </p:cNvSpPr>
          <p:nvPr>
            <p:ph idx="1"/>
          </p:nvPr>
        </p:nvSpPr>
        <p:spPr/>
        <p:txBody>
          <a:bodyPr/>
          <a:lstStyle/>
          <a:p>
            <a:r>
              <a:rPr lang="en-US" dirty="0"/>
              <a:t>Ways to get</a:t>
            </a:r>
          </a:p>
          <a:p>
            <a:pPr lvl="1"/>
            <a:r>
              <a:rPr lang="en-US" dirty="0"/>
              <a:t>New A</a:t>
            </a:r>
            <a:r>
              <a:rPr lang="en-US" altLang="zh-CN" dirty="0"/>
              <a:t>PI</a:t>
            </a:r>
            <a:r>
              <a:rPr lang="en-US" dirty="0"/>
              <a:t> (</a:t>
            </a:r>
            <a:r>
              <a:rPr lang="en-US" dirty="0" err="1"/>
              <a:t>navigator.hardwareConcurrency</a:t>
            </a:r>
            <a:r>
              <a:rPr lang="en-US" dirty="0"/>
              <a:t>)</a:t>
            </a:r>
          </a:p>
          <a:p>
            <a:pPr lvl="1"/>
            <a:r>
              <a:rPr lang="en-US" dirty="0"/>
              <a:t>Side channel detection (Run different number of JavaScript workers and measure the time)</a:t>
            </a:r>
            <a:r>
              <a:rPr lang="en-US" baseline="30000" dirty="0"/>
              <a:t>[3]</a:t>
            </a:r>
            <a:endParaRPr lang="en-US" dirty="0"/>
          </a:p>
        </p:txBody>
      </p:sp>
      <p:graphicFrame>
        <p:nvGraphicFramePr>
          <p:cNvPr id="4" name="Chart 3"/>
          <p:cNvGraphicFramePr/>
          <p:nvPr>
            <p:extLst>
              <p:ext uri="{D42A27DB-BD31-4B8C-83A1-F6EECF244321}">
                <p14:modId xmlns:p14="http://schemas.microsoft.com/office/powerpoint/2010/main" val="1985512756"/>
              </p:ext>
            </p:extLst>
          </p:nvPr>
        </p:nvGraphicFramePr>
        <p:xfrm>
          <a:off x="3066311" y="3409151"/>
          <a:ext cx="6059377" cy="2767812"/>
        </p:xfrm>
        <a:graphic>
          <a:graphicData uri="http://schemas.openxmlformats.org/drawingml/2006/chart">
            <c:chart xmlns:c="http://schemas.openxmlformats.org/drawingml/2006/chart" xmlns:r="http://schemas.openxmlformats.org/officeDocument/2006/relationships" r:id="rId3"/>
          </a:graphicData>
        </a:graphic>
      </p:graphicFrame>
      <p:sp>
        <p:nvSpPr>
          <p:cNvPr id="8" name="Slide Number Placeholder 7">
            <a:extLst>
              <a:ext uri="{FF2B5EF4-FFF2-40B4-BE49-F238E27FC236}">
                <a16:creationId xmlns:a16="http://schemas.microsoft.com/office/drawing/2014/main" id="{B9079497-0BEB-CD4C-882C-80E5689CA6EC}"/>
              </a:ext>
            </a:extLst>
          </p:cNvPr>
          <p:cNvSpPr>
            <a:spLocks noGrp="1"/>
          </p:cNvSpPr>
          <p:nvPr>
            <p:ph type="sldNum" sz="quarter" idx="12"/>
          </p:nvPr>
        </p:nvSpPr>
        <p:spPr/>
        <p:txBody>
          <a:bodyPr/>
          <a:lstStyle/>
          <a:p>
            <a:r>
              <a:rPr lang="en-US"/>
              <a:t>Slide </a:t>
            </a:r>
            <a:fld id="{702DE330-BCBB-B946-80CC-A575390AB9CE}" type="slidenum">
              <a:rPr lang="en-US" smtClean="0"/>
              <a:pPr/>
              <a:t>15</a:t>
            </a:fld>
            <a:r>
              <a:rPr lang="en-US"/>
              <a:t> of 37</a:t>
            </a:r>
            <a:endParaRPr lang="en-US" dirty="0"/>
          </a:p>
        </p:txBody>
      </p:sp>
    </p:spTree>
    <p:extLst>
      <p:ext uri="{BB962C8B-B14F-4D97-AF65-F5344CB8AC3E}">
        <p14:creationId xmlns:p14="http://schemas.microsoft.com/office/powerpoint/2010/main" val="98375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scripts</a:t>
            </a:r>
          </a:p>
        </p:txBody>
      </p:sp>
      <p:sp>
        <p:nvSpPr>
          <p:cNvPr id="3" name="Content Placeholder 2"/>
          <p:cNvSpPr>
            <a:spLocks noGrp="1"/>
          </p:cNvSpPr>
          <p:nvPr>
            <p:ph idx="1"/>
          </p:nvPr>
        </p:nvSpPr>
        <p:spPr/>
        <p:txBody>
          <a:bodyPr/>
          <a:lstStyle/>
          <a:p>
            <a:r>
              <a:rPr lang="en-US" dirty="0"/>
              <a:t>Source: 36 popular different writing scripts (Wikipedia popular writing scripts)</a:t>
            </a:r>
          </a:p>
          <a:p>
            <a:r>
              <a:rPr lang="en-US" dirty="0"/>
              <a:t>Result: Shown as languages (supported) or boxes (unsupported)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550" y="3203114"/>
            <a:ext cx="8470900" cy="2425700"/>
          </a:xfrm>
          <a:prstGeom prst="rect">
            <a:avLst/>
          </a:prstGeom>
        </p:spPr>
      </p:pic>
      <p:sp>
        <p:nvSpPr>
          <p:cNvPr id="5" name="Oval 4"/>
          <p:cNvSpPr/>
          <p:nvPr/>
        </p:nvSpPr>
        <p:spPr>
          <a:xfrm>
            <a:off x="1860550" y="3507474"/>
            <a:ext cx="568751" cy="1910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77225" y="3507473"/>
            <a:ext cx="568751" cy="1910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44759" y="4067034"/>
            <a:ext cx="730250" cy="2342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224655" y="3485864"/>
            <a:ext cx="730250" cy="2342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86DC4473-97F2-D041-865F-F54F6D0F9939}"/>
              </a:ext>
            </a:extLst>
          </p:cNvPr>
          <p:cNvSpPr>
            <a:spLocks noGrp="1"/>
          </p:cNvSpPr>
          <p:nvPr>
            <p:ph type="sldNum" sz="quarter" idx="12"/>
          </p:nvPr>
        </p:nvSpPr>
        <p:spPr/>
        <p:txBody>
          <a:bodyPr/>
          <a:lstStyle/>
          <a:p>
            <a:r>
              <a:rPr lang="en-US"/>
              <a:t>Slide </a:t>
            </a:r>
            <a:fld id="{702DE330-BCBB-B946-80CC-A575390AB9CE}" type="slidenum">
              <a:rPr lang="en-US" smtClean="0"/>
              <a:pPr/>
              <a:t>16</a:t>
            </a:fld>
            <a:r>
              <a:rPr lang="en-US"/>
              <a:t> of 37</a:t>
            </a:r>
            <a:endParaRPr lang="en-US" dirty="0"/>
          </a:p>
        </p:txBody>
      </p:sp>
    </p:spTree>
    <p:extLst>
      <p:ext uri="{BB962C8B-B14F-4D97-AF65-F5344CB8AC3E}">
        <p14:creationId xmlns:p14="http://schemas.microsoft.com/office/powerpoint/2010/main" val="131309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 of existing features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8598215"/>
              </p:ext>
            </p:extLst>
          </p:nvPr>
        </p:nvGraphicFramePr>
        <p:xfrm>
          <a:off x="838200" y="2017011"/>
          <a:ext cx="10515600" cy="3200400"/>
        </p:xfrm>
        <a:graphic>
          <a:graphicData uri="http://schemas.openxmlformats.org/drawingml/2006/table">
            <a:tbl>
              <a:tblPr firstRow="1" bandRow="1">
                <a:tableStyleId>{5C22544A-7EE6-4342-B048-85BDC9FD1C3A}</a:tableStyleId>
              </a:tblPr>
              <a:tblGrid>
                <a:gridCol w="4159102">
                  <a:extLst>
                    <a:ext uri="{9D8B030D-6E8A-4147-A177-3AD203B41FA5}">
                      <a16:colId xmlns:a16="http://schemas.microsoft.com/office/drawing/2014/main" val="20000"/>
                    </a:ext>
                  </a:extLst>
                </a:gridCol>
                <a:gridCol w="2851298">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sz="2400" dirty="0"/>
                        <a:t>Feature</a:t>
                      </a:r>
                    </a:p>
                  </a:txBody>
                  <a:tcPr/>
                </a:tc>
                <a:tc>
                  <a:txBody>
                    <a:bodyPr/>
                    <a:lstStyle/>
                    <a:p>
                      <a:pPr algn="ctr"/>
                      <a:r>
                        <a:rPr lang="en-US" sz="2400" dirty="0"/>
                        <a:t>Single-browser</a:t>
                      </a:r>
                    </a:p>
                  </a:txBody>
                  <a:tcPr/>
                </a:tc>
                <a:tc>
                  <a:txBody>
                    <a:bodyPr/>
                    <a:lstStyle/>
                    <a:p>
                      <a:pPr algn="ctr"/>
                      <a:r>
                        <a:rPr lang="en-US" sz="2400" dirty="0"/>
                        <a:t>Cross-browser</a:t>
                      </a:r>
                    </a:p>
                  </a:txBody>
                  <a:tcPr/>
                </a:tc>
                <a:extLst>
                  <a:ext uri="{0D108BD9-81ED-4DB2-BD59-A6C34878D82A}">
                    <a16:rowId xmlns:a16="http://schemas.microsoft.com/office/drawing/2014/main" val="10000"/>
                  </a:ext>
                </a:extLst>
              </a:tr>
              <a:tr h="370840">
                <a:tc>
                  <a:txBody>
                    <a:bodyPr/>
                    <a:lstStyle/>
                    <a:p>
                      <a:pPr algn="l"/>
                      <a:r>
                        <a:rPr lang="en-US" sz="2400" b="0" dirty="0" err="1">
                          <a:solidFill>
                            <a:schemeClr val="tx1">
                              <a:lumMod val="65000"/>
                            </a:schemeClr>
                          </a:solidFill>
                        </a:rPr>
                        <a:t>WebGL</a:t>
                      </a:r>
                      <a:r>
                        <a:rPr lang="en-US" sz="2400" b="0" dirty="0">
                          <a:solidFill>
                            <a:schemeClr val="tx1">
                              <a:lumMod val="65000"/>
                            </a:schemeClr>
                          </a:solidFill>
                        </a:rPr>
                        <a:t> based GPU rendering</a:t>
                      </a:r>
                    </a:p>
                  </a:txBody>
                  <a:tcPr/>
                </a:tc>
                <a:tc>
                  <a:txBody>
                    <a:bodyPr/>
                    <a:lstStyle/>
                    <a:p>
                      <a:pPr algn="ctr"/>
                      <a:r>
                        <a:rPr lang="en-US" sz="2400" b="0" dirty="0">
                          <a:solidFill>
                            <a:schemeClr val="tx1">
                              <a:lumMod val="65000"/>
                            </a:schemeClr>
                          </a:solidFill>
                        </a:rPr>
                        <a:t>Yes</a:t>
                      </a:r>
                    </a:p>
                  </a:txBody>
                  <a:tcPr/>
                </a:tc>
                <a:tc>
                  <a:txBody>
                    <a:bodyPr/>
                    <a:lstStyle/>
                    <a:p>
                      <a:pPr algn="ctr"/>
                      <a:r>
                        <a:rPr lang="en-US" sz="2400" b="0" dirty="0">
                          <a:solidFill>
                            <a:schemeClr val="tx1">
                              <a:lumMod val="65000"/>
                            </a:schemeClr>
                          </a:solidFill>
                        </a:rPr>
                        <a:t>Yes (Nee</a:t>
                      </a:r>
                      <a:r>
                        <a:rPr lang="en-US" sz="2400" b="0" baseline="0" dirty="0">
                          <a:solidFill>
                            <a:schemeClr val="tx1">
                              <a:lumMod val="65000"/>
                            </a:schemeClr>
                          </a:solidFill>
                        </a:rPr>
                        <a:t>d Modification</a:t>
                      </a:r>
                      <a:r>
                        <a:rPr lang="en-US" sz="2400" b="0" dirty="0">
                          <a:solidFill>
                            <a:schemeClr val="tx1">
                              <a:lumMod val="65000"/>
                            </a:schemeClr>
                          </a:solidFill>
                        </a:rPr>
                        <a: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lumMod val="65000"/>
                            </a:schemeClr>
                          </a:solidFill>
                          <a:latin typeface="+mn-lt"/>
                          <a:ea typeface="+mn-ea"/>
                          <a:cs typeface="+mn-cs"/>
                        </a:rPr>
                        <a:t>Supported language</a:t>
                      </a:r>
                    </a:p>
                  </a:txBody>
                  <a:tcPr/>
                </a:tc>
                <a:tc>
                  <a:txBody>
                    <a:bodyPr/>
                    <a:lstStyle/>
                    <a:p>
                      <a:pPr algn="ctr"/>
                      <a:r>
                        <a:rPr lang="en-US" sz="2400" b="0" dirty="0">
                          <a:solidFill>
                            <a:schemeClr val="tx1">
                              <a:lumMod val="65000"/>
                            </a:schemeClr>
                          </a:solidFill>
                        </a:rPr>
                        <a:t>Yes</a:t>
                      </a:r>
                    </a:p>
                  </a:txBody>
                  <a:tcPr/>
                </a:tc>
                <a:tc>
                  <a:txBody>
                    <a:bodyPr/>
                    <a:lstStyle/>
                    <a:p>
                      <a:pPr algn="ctr"/>
                      <a:r>
                        <a:rPr lang="en-US" sz="2400" b="0" dirty="0">
                          <a:solidFill>
                            <a:schemeClr val="tx1">
                              <a:lumMod val="65000"/>
                            </a:schemeClr>
                          </a:solidFill>
                        </a:rPr>
                        <a:t>Yes (Nee</a:t>
                      </a:r>
                      <a:r>
                        <a:rPr lang="en-US" sz="2400" b="0" baseline="0" dirty="0">
                          <a:solidFill>
                            <a:schemeClr val="tx1">
                              <a:lumMod val="65000"/>
                            </a:schemeClr>
                          </a:solidFill>
                        </a:rPr>
                        <a:t>d Modification</a:t>
                      </a:r>
                      <a:r>
                        <a:rPr lang="en-US" sz="2400" b="0" dirty="0">
                          <a:solidFill>
                            <a:schemeClr val="tx1">
                              <a:lumMod val="65000"/>
                            </a:schemeClr>
                          </a:solidFill>
                        </a:rPr>
                        <a: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lumMod val="65000"/>
                            </a:schemeClr>
                          </a:solidFill>
                        </a:rPr>
                        <a:t>Number of CPU virtual cores </a:t>
                      </a:r>
                    </a:p>
                  </a:txBody>
                  <a:tcPr/>
                </a:tc>
                <a:tc>
                  <a:txBody>
                    <a:bodyPr/>
                    <a:lstStyle/>
                    <a:p>
                      <a:pPr algn="ctr"/>
                      <a:r>
                        <a:rPr lang="en-US" sz="2400" b="0" dirty="0">
                          <a:solidFill>
                            <a:schemeClr val="tx1">
                              <a:lumMod val="65000"/>
                            </a:schemeClr>
                          </a:solidFill>
                        </a:rPr>
                        <a:t>Yes</a:t>
                      </a:r>
                    </a:p>
                  </a:txBody>
                  <a:tcPr/>
                </a:tc>
                <a:tc>
                  <a:txBody>
                    <a:bodyPr/>
                    <a:lstStyle/>
                    <a:p>
                      <a:pPr algn="ctr"/>
                      <a:r>
                        <a:rPr lang="en-US" sz="2400" b="0" dirty="0">
                          <a:solidFill>
                            <a:schemeClr val="tx1">
                              <a:lumMod val="65000"/>
                            </a:schemeClr>
                          </a:solidFill>
                        </a:rPr>
                        <a:t>Yes</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Screen ratio</a:t>
                      </a:r>
                    </a:p>
                  </a:txBody>
                  <a:tcPr/>
                </a:tc>
                <a:tc>
                  <a:txBody>
                    <a:bodyPr/>
                    <a:lstStyle/>
                    <a:p>
                      <a:pPr algn="ctr"/>
                      <a:r>
                        <a:rPr lang="en-US" sz="2400" b="1" dirty="0">
                          <a:solidFill>
                            <a:schemeClr val="bg1"/>
                          </a:solidFill>
                        </a:rPr>
                        <a:t>Yes</a:t>
                      </a:r>
                    </a:p>
                  </a:txBody>
                  <a:tcPr/>
                </a:tc>
                <a:tc>
                  <a:txBody>
                    <a:bodyPr/>
                    <a:lstStyle/>
                    <a:p>
                      <a:pPr algn="ctr"/>
                      <a:r>
                        <a:rPr lang="en-US" sz="2400" b="1" dirty="0">
                          <a:solidFill>
                            <a:schemeClr val="bg1"/>
                          </a:solidFill>
                        </a:rPr>
                        <a:t>Yes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bg1"/>
                          </a:solidFill>
                          <a:latin typeface="+mn-lt"/>
                          <a:ea typeface="+mn-ea"/>
                          <a:cs typeface="+mn-cs"/>
                        </a:rPr>
                        <a:t>List of fonts (JS based)</a:t>
                      </a:r>
                    </a:p>
                  </a:txBody>
                  <a:tcPr/>
                </a:tc>
                <a:tc>
                  <a:txBody>
                    <a:bodyPr/>
                    <a:lstStyle/>
                    <a:p>
                      <a:pPr algn="ctr"/>
                      <a:r>
                        <a:rPr lang="en-US" sz="2400" b="1" dirty="0">
                          <a:solidFill>
                            <a:schemeClr val="bg1"/>
                          </a:solidFill>
                        </a:rPr>
                        <a:t>Yes</a:t>
                      </a:r>
                    </a:p>
                  </a:txBody>
                  <a:tcPr/>
                </a:tc>
                <a:tc>
                  <a:txBody>
                    <a:bodyPr/>
                    <a:lstStyle/>
                    <a:p>
                      <a:pPr algn="ctr"/>
                      <a:r>
                        <a:rPr lang="en-US" sz="2400" b="1" dirty="0">
                          <a:solidFill>
                            <a:schemeClr val="bg1"/>
                          </a:solidFill>
                        </a:rPr>
                        <a:t>Yes (Need Modification)</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Audio context</a:t>
                      </a:r>
                    </a:p>
                  </a:txBody>
                  <a:tcPr/>
                </a:tc>
                <a:tc>
                  <a:txBody>
                    <a:bodyPr/>
                    <a:lstStyle/>
                    <a:p>
                      <a:pPr algn="ctr"/>
                      <a:r>
                        <a:rPr lang="en-US" sz="2400" b="1" dirty="0">
                          <a:solidFill>
                            <a:schemeClr val="bg1"/>
                          </a:solidFill>
                        </a:rPr>
                        <a:t>Yes</a:t>
                      </a:r>
                    </a:p>
                  </a:txBody>
                  <a:tcPr/>
                </a:tc>
                <a:tc>
                  <a:txBody>
                    <a:bodyPr/>
                    <a:lstStyle/>
                    <a:p>
                      <a:pPr algn="ctr"/>
                      <a:r>
                        <a:rPr lang="en-US" sz="2400" b="1" dirty="0">
                          <a:solidFill>
                            <a:schemeClr val="bg1"/>
                          </a:solidFill>
                        </a:rPr>
                        <a:t>Yes (Need Modification)</a:t>
                      </a:r>
                    </a:p>
                  </a:txBody>
                  <a:tcPr/>
                </a:tc>
                <a:extLst>
                  <a:ext uri="{0D108BD9-81ED-4DB2-BD59-A6C34878D82A}">
                    <a16:rowId xmlns:a16="http://schemas.microsoft.com/office/drawing/2014/main" val="10006"/>
                  </a:ext>
                </a:extLst>
              </a:tr>
            </a:tbl>
          </a:graphicData>
        </a:graphic>
      </p:graphicFrame>
      <p:sp>
        <p:nvSpPr>
          <p:cNvPr id="6" name="Slide Number Placeholder 5">
            <a:extLst>
              <a:ext uri="{FF2B5EF4-FFF2-40B4-BE49-F238E27FC236}">
                <a16:creationId xmlns:a16="http://schemas.microsoft.com/office/drawing/2014/main" id="{5E49753E-8529-4E48-AFBE-D30914260137}"/>
              </a:ext>
            </a:extLst>
          </p:cNvPr>
          <p:cNvSpPr>
            <a:spLocks noGrp="1"/>
          </p:cNvSpPr>
          <p:nvPr>
            <p:ph type="sldNum" sz="quarter" idx="12"/>
          </p:nvPr>
        </p:nvSpPr>
        <p:spPr/>
        <p:txBody>
          <a:bodyPr/>
          <a:lstStyle/>
          <a:p>
            <a:r>
              <a:rPr lang="en-US"/>
              <a:t>Slide </a:t>
            </a:r>
            <a:fld id="{702DE330-BCBB-B946-80CC-A575390AB9CE}" type="slidenum">
              <a:rPr lang="en-US" smtClean="0"/>
              <a:pPr/>
              <a:t>17</a:t>
            </a:fld>
            <a:r>
              <a:rPr lang="en-US"/>
              <a:t> of 37</a:t>
            </a:r>
            <a:endParaRPr lang="en-US" dirty="0"/>
          </a:p>
        </p:txBody>
      </p:sp>
    </p:spTree>
    <p:extLst>
      <p:ext uri="{BB962C8B-B14F-4D97-AF65-F5344CB8AC3E}">
        <p14:creationId xmlns:p14="http://schemas.microsoft.com/office/powerpoint/2010/main" val="170745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resolution and depth</a:t>
            </a:r>
          </a:p>
        </p:txBody>
      </p:sp>
      <p:sp>
        <p:nvSpPr>
          <p:cNvPr id="3" name="Content Placeholder 2"/>
          <p:cNvSpPr>
            <a:spLocks noGrp="1"/>
          </p:cNvSpPr>
          <p:nvPr>
            <p:ph idx="1"/>
          </p:nvPr>
        </p:nvSpPr>
        <p:spPr>
          <a:xfrm>
            <a:off x="1120001" y="1825624"/>
            <a:ext cx="5166500" cy="4169931"/>
          </a:xfrm>
        </p:spPr>
        <p:txBody>
          <a:bodyPr>
            <a:normAutofit/>
          </a:bodyPr>
          <a:lstStyle/>
          <a:p>
            <a:r>
              <a:rPr lang="en-US" dirty="0"/>
              <a:t>Existing Solution: </a:t>
            </a:r>
            <a:r>
              <a:rPr lang="en-US" dirty="0" err="1"/>
              <a:t>screen.width</a:t>
            </a:r>
            <a:r>
              <a:rPr lang="en-US" dirty="0"/>
              <a:t>, </a:t>
            </a:r>
            <a:r>
              <a:rPr lang="en-US" dirty="0" err="1"/>
              <a:t>screen.height</a:t>
            </a:r>
            <a:endParaRPr lang="en-US" dirty="0"/>
          </a:p>
          <a:p>
            <a:pPr lvl="1"/>
            <a:r>
              <a:rPr lang="en-US" dirty="0"/>
              <a:t>Including </a:t>
            </a:r>
            <a:r>
              <a:rPr lang="en-US" dirty="0" err="1"/>
              <a:t>AmIUnique</a:t>
            </a:r>
            <a:r>
              <a:rPr lang="en-US" dirty="0"/>
              <a:t> etc. </a:t>
            </a:r>
          </a:p>
          <a:p>
            <a:pPr lvl="1"/>
            <a:r>
              <a:rPr lang="en-US" dirty="0"/>
              <a:t>Not stable for even single browser</a:t>
            </a:r>
          </a:p>
          <a:p>
            <a:r>
              <a:rPr lang="en-US" dirty="0"/>
              <a:t>Problem: affected by screen zoom levels</a:t>
            </a:r>
          </a:p>
          <a:p>
            <a:r>
              <a:rPr lang="en-US" dirty="0"/>
              <a:t>Method to solve this problem</a:t>
            </a:r>
          </a:p>
          <a:p>
            <a:pPr lvl="1"/>
            <a:r>
              <a:rPr lang="en-US" dirty="0"/>
              <a:t>Use the detected resolution times zoom level</a:t>
            </a:r>
          </a:p>
          <a:p>
            <a:pPr lvl="1"/>
            <a:r>
              <a:rPr lang="en-US" dirty="0"/>
              <a:t>Screen ratio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826" y="2587480"/>
            <a:ext cx="5400445" cy="2646218"/>
          </a:xfrm>
          <a:prstGeom prst="rect">
            <a:avLst/>
          </a:prstGeom>
        </p:spPr>
      </p:pic>
      <p:sp>
        <p:nvSpPr>
          <p:cNvPr id="8" name="Slide Number Placeholder 7">
            <a:extLst>
              <a:ext uri="{FF2B5EF4-FFF2-40B4-BE49-F238E27FC236}">
                <a16:creationId xmlns:a16="http://schemas.microsoft.com/office/drawing/2014/main" id="{DAD438BE-7AF5-A64D-8413-6DCBD3E176F3}"/>
              </a:ext>
            </a:extLst>
          </p:cNvPr>
          <p:cNvSpPr>
            <a:spLocks noGrp="1"/>
          </p:cNvSpPr>
          <p:nvPr>
            <p:ph type="sldNum" sz="quarter" idx="12"/>
          </p:nvPr>
        </p:nvSpPr>
        <p:spPr/>
        <p:txBody>
          <a:bodyPr/>
          <a:lstStyle/>
          <a:p>
            <a:r>
              <a:rPr lang="en-US"/>
              <a:t>Slide </a:t>
            </a:r>
            <a:fld id="{702DE330-BCBB-B946-80CC-A575390AB9CE}" type="slidenum">
              <a:rPr lang="en-US" smtClean="0"/>
              <a:pPr/>
              <a:t>18</a:t>
            </a:fld>
            <a:r>
              <a:rPr lang="en-US"/>
              <a:t> of 37</a:t>
            </a:r>
            <a:endParaRPr lang="en-US" dirty="0"/>
          </a:p>
        </p:txBody>
      </p:sp>
    </p:spTree>
    <p:extLst>
      <p:ext uri="{BB962C8B-B14F-4D97-AF65-F5344CB8AC3E}">
        <p14:creationId xmlns:p14="http://schemas.microsoft.com/office/powerpoint/2010/main" val="113747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Audiocontext</a:t>
            </a:r>
            <a:endParaRPr lang="en-US" dirty="0"/>
          </a:p>
        </p:txBody>
      </p:sp>
      <p:sp>
        <p:nvSpPr>
          <p:cNvPr id="3" name="Text Placeholder 2"/>
          <p:cNvSpPr>
            <a:spLocks noGrp="1"/>
          </p:cNvSpPr>
          <p:nvPr>
            <p:ph type="body" idx="1"/>
          </p:nvPr>
        </p:nvSpPr>
        <p:spPr/>
        <p:txBody>
          <a:bodyPr/>
          <a:lstStyle/>
          <a:p>
            <a:r>
              <a:rPr lang="en-US" dirty="0"/>
              <a:t>Fingerprinting audio card</a:t>
            </a:r>
          </a:p>
        </p:txBody>
      </p:sp>
      <p:sp>
        <p:nvSpPr>
          <p:cNvPr id="4" name="Content Placeholder 3"/>
          <p:cNvSpPr>
            <a:spLocks noGrp="1"/>
          </p:cNvSpPr>
          <p:nvPr>
            <p:ph sz="half" idx="2"/>
          </p:nvPr>
        </p:nvSpPr>
        <p:spPr/>
        <p:txBody>
          <a:bodyPr>
            <a:normAutofit/>
          </a:bodyPr>
          <a:lstStyle/>
          <a:p>
            <a:r>
              <a:rPr lang="en-US" dirty="0"/>
              <a:t>Method: Input some audio resources and capture the results</a:t>
            </a:r>
            <a:r>
              <a:rPr lang="en-US" baseline="30000" dirty="0"/>
              <a:t>[4]</a:t>
            </a:r>
            <a:endParaRPr lang="en-US" dirty="0"/>
          </a:p>
          <a:p>
            <a:r>
              <a:rPr lang="en-US" dirty="0"/>
              <a:t>Problem: Influenced by both browsers and audio card</a:t>
            </a:r>
          </a:p>
        </p:txBody>
      </p:sp>
      <p:sp>
        <p:nvSpPr>
          <p:cNvPr id="5" name="Text Placeholder 4"/>
          <p:cNvSpPr>
            <a:spLocks noGrp="1"/>
          </p:cNvSpPr>
          <p:nvPr>
            <p:ph type="body" sz="quarter" idx="3"/>
          </p:nvPr>
        </p:nvSpPr>
        <p:spPr/>
        <p:txBody>
          <a:bodyPr/>
          <a:lstStyle/>
          <a:p>
            <a:r>
              <a:rPr lang="en-US" dirty="0"/>
              <a:t>Our improvement: </a:t>
            </a:r>
            <a:r>
              <a:rPr lang="en-US" dirty="0" err="1"/>
              <a:t>AudioContext</a:t>
            </a:r>
            <a:endParaRPr lang="en-US" dirty="0"/>
          </a:p>
        </p:txBody>
      </p:sp>
      <p:sp>
        <p:nvSpPr>
          <p:cNvPr id="6" name="Content Placeholder 5"/>
          <p:cNvSpPr>
            <a:spLocks noGrp="1"/>
          </p:cNvSpPr>
          <p:nvPr>
            <p:ph sz="quarter" idx="4"/>
          </p:nvPr>
        </p:nvSpPr>
        <p:spPr/>
        <p:txBody>
          <a:bodyPr>
            <a:normAutofit lnSpcReduction="10000"/>
          </a:bodyPr>
          <a:lstStyle/>
          <a:p>
            <a:r>
              <a:rPr lang="en-US" dirty="0" err="1"/>
              <a:t>sampleRate</a:t>
            </a:r>
            <a:r>
              <a:rPr lang="en-US" dirty="0"/>
              <a:t> (44100)</a:t>
            </a:r>
          </a:p>
          <a:p>
            <a:r>
              <a:rPr lang="en-US" dirty="0" err="1"/>
              <a:t>maxChannelCount</a:t>
            </a:r>
            <a:r>
              <a:rPr lang="en-US" dirty="0"/>
              <a:t> (2)</a:t>
            </a:r>
          </a:p>
          <a:p>
            <a:r>
              <a:rPr lang="en-US" dirty="0" err="1"/>
              <a:t>numberOfInputs</a:t>
            </a:r>
            <a:r>
              <a:rPr lang="en-US" dirty="0"/>
              <a:t> (1)</a:t>
            </a:r>
          </a:p>
          <a:p>
            <a:r>
              <a:rPr lang="en-US" dirty="0" err="1"/>
              <a:t>numberOfOutputs</a:t>
            </a:r>
            <a:r>
              <a:rPr lang="en-US" dirty="0"/>
              <a:t> (0)</a:t>
            </a:r>
          </a:p>
          <a:p>
            <a:r>
              <a:rPr lang="en-US" dirty="0" err="1"/>
              <a:t>channelCount</a:t>
            </a:r>
            <a:r>
              <a:rPr lang="en-US" dirty="0"/>
              <a:t> (2)</a:t>
            </a:r>
          </a:p>
          <a:p>
            <a:r>
              <a:rPr lang="en-US" dirty="0" err="1"/>
              <a:t>channelCountMode</a:t>
            </a:r>
            <a:r>
              <a:rPr lang="en-US" dirty="0"/>
              <a:t> (explicit)</a:t>
            </a:r>
          </a:p>
          <a:p>
            <a:r>
              <a:rPr lang="en-US" dirty="0" err="1"/>
              <a:t>channelInterpretation</a:t>
            </a:r>
            <a:r>
              <a:rPr lang="en-US" dirty="0"/>
              <a:t> (speaker)</a:t>
            </a:r>
          </a:p>
        </p:txBody>
      </p:sp>
      <p:sp>
        <p:nvSpPr>
          <p:cNvPr id="10" name="Slide Number Placeholder 9">
            <a:extLst>
              <a:ext uri="{FF2B5EF4-FFF2-40B4-BE49-F238E27FC236}">
                <a16:creationId xmlns:a16="http://schemas.microsoft.com/office/drawing/2014/main" id="{BC391AB2-F960-A04A-A7EA-5865F65D7A2C}"/>
              </a:ext>
            </a:extLst>
          </p:cNvPr>
          <p:cNvSpPr>
            <a:spLocks noGrp="1"/>
          </p:cNvSpPr>
          <p:nvPr>
            <p:ph type="sldNum" sz="quarter" idx="12"/>
          </p:nvPr>
        </p:nvSpPr>
        <p:spPr/>
        <p:txBody>
          <a:bodyPr/>
          <a:lstStyle/>
          <a:p>
            <a:r>
              <a:rPr lang="en-US"/>
              <a:t>Slide </a:t>
            </a:r>
            <a:fld id="{67FA8DCC-BD13-664E-878B-9FEFD3A41EB1}" type="slidenum">
              <a:rPr lang="en-US" smtClean="0"/>
              <a:pPr/>
              <a:t>19</a:t>
            </a:fld>
            <a:r>
              <a:rPr lang="en-US"/>
              <a:t> of 37</a:t>
            </a:r>
            <a:endParaRPr lang="en-US" dirty="0"/>
          </a:p>
        </p:txBody>
      </p:sp>
    </p:spTree>
    <p:extLst>
      <p:ext uri="{BB962C8B-B14F-4D97-AF65-F5344CB8AC3E}">
        <p14:creationId xmlns:p14="http://schemas.microsoft.com/office/powerpoint/2010/main" val="78519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t>Cross-browser Fingerprinting</a:t>
            </a:r>
          </a:p>
          <a:p>
            <a:r>
              <a:rPr lang="en-US" dirty="0"/>
              <a:t>Dynamic Fingerprinting</a:t>
            </a:r>
          </a:p>
          <a:p>
            <a:r>
              <a:rPr lang="en-US" dirty="0"/>
              <a:t>Measurement</a:t>
            </a:r>
          </a:p>
          <a:p>
            <a:r>
              <a:rPr lang="en-US" dirty="0"/>
              <a:t>How to prevent</a:t>
            </a:r>
          </a:p>
          <a:p>
            <a:endParaRPr lang="en-US" dirty="0"/>
          </a:p>
        </p:txBody>
      </p:sp>
      <p:sp>
        <p:nvSpPr>
          <p:cNvPr id="6" name="Slide Number Placeholder 5">
            <a:extLst>
              <a:ext uri="{FF2B5EF4-FFF2-40B4-BE49-F238E27FC236}">
                <a16:creationId xmlns:a16="http://schemas.microsoft.com/office/drawing/2014/main" id="{86259CF2-117A-5441-A28A-E654105C9390}"/>
              </a:ext>
            </a:extLst>
          </p:cNvPr>
          <p:cNvSpPr>
            <a:spLocks noGrp="1"/>
          </p:cNvSpPr>
          <p:nvPr>
            <p:ph type="sldNum" sz="quarter" idx="12"/>
          </p:nvPr>
        </p:nvSpPr>
        <p:spPr/>
        <p:txBody>
          <a:bodyPr/>
          <a:lstStyle/>
          <a:p>
            <a:r>
              <a:rPr lang="en-US"/>
              <a:t>Slide </a:t>
            </a:r>
            <a:fld id="{702DE330-BCBB-B946-80CC-A575390AB9CE}" type="slidenum">
              <a:rPr lang="en-US" smtClean="0"/>
              <a:pPr/>
              <a:t>2</a:t>
            </a:fld>
            <a:r>
              <a:rPr lang="en-US"/>
              <a:t> of 37</a:t>
            </a:r>
            <a:endParaRPr lang="en-US" dirty="0"/>
          </a:p>
        </p:txBody>
      </p:sp>
    </p:spTree>
    <p:extLst>
      <p:ext uri="{BB962C8B-B14F-4D97-AF65-F5344CB8AC3E}">
        <p14:creationId xmlns:p14="http://schemas.microsoft.com/office/powerpoint/2010/main" val="2982092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fonts</a:t>
            </a:r>
          </a:p>
        </p:txBody>
      </p:sp>
      <p:sp>
        <p:nvSpPr>
          <p:cNvPr id="3" name="Content Placeholder 2"/>
          <p:cNvSpPr>
            <a:spLocks noGrp="1"/>
          </p:cNvSpPr>
          <p:nvPr>
            <p:ph idx="1"/>
          </p:nvPr>
        </p:nvSpPr>
        <p:spPr/>
        <p:txBody>
          <a:bodyPr/>
          <a:lstStyle/>
          <a:p>
            <a:r>
              <a:rPr lang="en-US" dirty="0"/>
              <a:t>Method: JavaScript based</a:t>
            </a:r>
            <a:r>
              <a:rPr lang="en-US" baseline="30000" dirty="0"/>
              <a:t>[5]</a:t>
            </a:r>
            <a:endParaRPr lang="en-US" dirty="0"/>
          </a:p>
          <a:p>
            <a:pPr lvl="1"/>
            <a:r>
              <a:rPr lang="en-US" dirty="0"/>
              <a:t>Try to use different fonts</a:t>
            </a:r>
          </a:p>
          <a:p>
            <a:pPr lvl="1"/>
            <a:r>
              <a:rPr lang="en-US" dirty="0"/>
              <a:t>If not installed, back to default font</a:t>
            </a:r>
          </a:p>
          <a:p>
            <a:pPr lvl="1"/>
            <a:r>
              <a:rPr lang="en-US" dirty="0"/>
              <a:t>Measure the width of characters</a:t>
            </a:r>
          </a:p>
          <a:p>
            <a:pPr lvl="1"/>
            <a:endParaRPr lang="en-US" dirty="0"/>
          </a:p>
          <a:p>
            <a:pPr lvl="1"/>
            <a:endParaRPr lang="en-US" dirty="0"/>
          </a:p>
          <a:p>
            <a:pPr lvl="1"/>
            <a:endParaRPr lang="en-US" dirty="0"/>
          </a:p>
          <a:p>
            <a:r>
              <a:rPr lang="en-US" dirty="0"/>
              <a:t>Improvement: Select different subsets from 4,422 fonts (based on different OS)</a:t>
            </a:r>
          </a:p>
          <a:p>
            <a:pPr lvl="1"/>
            <a:r>
              <a:rPr lang="en-US" dirty="0"/>
              <a:t>E</a:t>
            </a:r>
            <a:r>
              <a:rPr lang="en-US" altLang="zh-CN" dirty="0"/>
              <a:t>.</a:t>
            </a:r>
            <a:r>
              <a:rPr lang="en-US" dirty="0"/>
              <a:t>g.</a:t>
            </a:r>
            <a:r>
              <a:rPr lang="en-US" altLang="zh-CN" dirty="0"/>
              <a:t>,</a:t>
            </a:r>
            <a:r>
              <a:rPr lang="en-US" dirty="0"/>
              <a:t> Segoe WP</a:t>
            </a:r>
            <a:r>
              <a:rPr lang="zh-CN" altLang="en-US" dirty="0"/>
              <a:t> </a:t>
            </a:r>
            <a:r>
              <a:rPr lang="en-US" altLang="zh-CN" dirty="0"/>
              <a:t>and</a:t>
            </a:r>
            <a:r>
              <a:rPr lang="zh-CN" altLang="en-US" dirty="0"/>
              <a:t> </a:t>
            </a:r>
            <a:r>
              <a:rPr lang="en-US" dirty="0"/>
              <a:t> </a:t>
            </a:r>
            <a:r>
              <a:rPr lang="en-US" dirty="0" err="1"/>
              <a:t>FreeMono</a:t>
            </a:r>
            <a:endParaRPr lang="en-US" dirty="0"/>
          </a:p>
          <a:p>
            <a:endParaRPr lang="en-US" dirty="0"/>
          </a:p>
          <a:p>
            <a:pPr lvl="1"/>
            <a:endParaRPr lang="en-US" dirty="0"/>
          </a:p>
          <a:p>
            <a:endParaRPr lang="en-US" dirty="0"/>
          </a:p>
        </p:txBody>
      </p:sp>
      <p:grpSp>
        <p:nvGrpSpPr>
          <p:cNvPr id="22" name="Group 21"/>
          <p:cNvGrpSpPr/>
          <p:nvPr/>
        </p:nvGrpSpPr>
        <p:grpSpPr>
          <a:xfrm>
            <a:off x="1822585" y="3453760"/>
            <a:ext cx="2281583" cy="1161197"/>
            <a:chOff x="1822585" y="3453760"/>
            <a:chExt cx="2281583" cy="1161197"/>
          </a:xfrm>
        </p:grpSpPr>
        <p:sp>
          <p:nvSpPr>
            <p:cNvPr id="4" name="TextBox 3"/>
            <p:cNvSpPr txBox="1"/>
            <p:nvPr/>
          </p:nvSpPr>
          <p:spPr>
            <a:xfrm>
              <a:off x="1822585" y="3817813"/>
              <a:ext cx="2281583" cy="369332"/>
            </a:xfrm>
            <a:prstGeom prst="rect">
              <a:avLst/>
            </a:prstGeom>
            <a:noFill/>
          </p:spPr>
          <p:txBody>
            <a:bodyPr wrap="square" rtlCol="0">
              <a:spAutoFit/>
            </a:bodyPr>
            <a:lstStyle/>
            <a:p>
              <a:r>
                <a:rPr lang="en-US" dirty="0" err="1">
                  <a:latin typeface="Apple Braille" charset="0"/>
                  <a:ea typeface="Apple Braille" charset="0"/>
                  <a:cs typeface="Apple Braille" charset="0"/>
                </a:rPr>
                <a:t>abcdefghijklmnopqrst</a:t>
              </a:r>
              <a:endParaRPr lang="en-US" dirty="0">
                <a:latin typeface="Apple Braille" charset="0"/>
                <a:ea typeface="Apple Braille" charset="0"/>
                <a:cs typeface="Apple Braille" charset="0"/>
              </a:endParaRPr>
            </a:p>
          </p:txBody>
        </p:sp>
        <p:sp>
          <p:nvSpPr>
            <p:cNvPr id="5" name="Right Brace 4"/>
            <p:cNvSpPr/>
            <p:nvPr/>
          </p:nvSpPr>
          <p:spPr>
            <a:xfrm rot="5400000">
              <a:off x="2823132" y="3221799"/>
              <a:ext cx="215933" cy="1984633"/>
            </a:xfrm>
            <a:prstGeom prst="rightBrace">
              <a:avLst>
                <a:gd name="adj1" fmla="val 8333"/>
                <a:gd name="adj2" fmla="val 50514"/>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2317898" y="4307180"/>
              <a:ext cx="1286539" cy="307777"/>
            </a:xfrm>
            <a:prstGeom prst="rect">
              <a:avLst/>
            </a:prstGeom>
            <a:noFill/>
          </p:spPr>
          <p:txBody>
            <a:bodyPr wrap="square" rtlCol="0">
              <a:spAutoFit/>
            </a:bodyPr>
            <a:lstStyle/>
            <a:p>
              <a:r>
                <a:rPr lang="en-US" sz="1400" dirty="0"/>
                <a:t>Width 2 inches</a:t>
              </a:r>
            </a:p>
          </p:txBody>
        </p:sp>
        <p:sp>
          <p:nvSpPr>
            <p:cNvPr id="17" name="TextBox 16"/>
            <p:cNvSpPr txBox="1"/>
            <p:nvPr/>
          </p:nvSpPr>
          <p:spPr>
            <a:xfrm>
              <a:off x="1938782" y="3453760"/>
              <a:ext cx="1898811" cy="369332"/>
            </a:xfrm>
            <a:prstGeom prst="rect">
              <a:avLst/>
            </a:prstGeom>
            <a:noFill/>
          </p:spPr>
          <p:txBody>
            <a:bodyPr wrap="square" rtlCol="0">
              <a:spAutoFit/>
            </a:bodyPr>
            <a:lstStyle/>
            <a:p>
              <a:pPr algn="ctr"/>
              <a:r>
                <a:rPr lang="en-US"/>
                <a:t>Default font</a:t>
              </a:r>
            </a:p>
          </p:txBody>
        </p:sp>
      </p:grpSp>
      <p:grpSp>
        <p:nvGrpSpPr>
          <p:cNvPr id="11" name="Group 10"/>
          <p:cNvGrpSpPr/>
          <p:nvPr/>
        </p:nvGrpSpPr>
        <p:grpSpPr>
          <a:xfrm>
            <a:off x="7244157" y="3517703"/>
            <a:ext cx="2444870" cy="1097254"/>
            <a:chOff x="7244157" y="3517703"/>
            <a:chExt cx="2444870" cy="1097254"/>
          </a:xfrm>
        </p:grpSpPr>
        <p:sp>
          <p:nvSpPr>
            <p:cNvPr id="12" name="TextBox 11"/>
            <p:cNvSpPr txBox="1"/>
            <p:nvPr/>
          </p:nvSpPr>
          <p:spPr>
            <a:xfrm>
              <a:off x="7354281" y="3817813"/>
              <a:ext cx="2334746" cy="369332"/>
            </a:xfrm>
            <a:prstGeom prst="rect">
              <a:avLst/>
            </a:prstGeom>
            <a:noFill/>
          </p:spPr>
          <p:txBody>
            <a:bodyPr wrap="square" rtlCol="0">
              <a:spAutoFit/>
            </a:bodyPr>
            <a:lstStyle/>
            <a:p>
              <a:r>
                <a:rPr lang="en-US" dirty="0" err="1">
                  <a:latin typeface="Abadi MT Condensed Light" charset="0"/>
                  <a:ea typeface="Abadi MT Condensed Light" charset="0"/>
                  <a:cs typeface="Abadi MT Condensed Light" charset="0"/>
                </a:rPr>
                <a:t>abcdefghijklmnopqrst</a:t>
              </a:r>
              <a:endParaRPr lang="en-US" dirty="0">
                <a:latin typeface="Abadi MT Condensed Light" charset="0"/>
                <a:ea typeface="Abadi MT Condensed Light" charset="0"/>
                <a:cs typeface="Abadi MT Condensed Light" charset="0"/>
              </a:endParaRPr>
            </a:p>
          </p:txBody>
        </p:sp>
        <p:sp>
          <p:nvSpPr>
            <p:cNvPr id="13" name="Right Brace 12"/>
            <p:cNvSpPr/>
            <p:nvPr/>
          </p:nvSpPr>
          <p:spPr>
            <a:xfrm rot="5400000">
              <a:off x="8183686" y="3392941"/>
              <a:ext cx="215933" cy="1642349"/>
            </a:xfrm>
            <a:prstGeom prst="rightBrace">
              <a:avLst>
                <a:gd name="adj1" fmla="val 8333"/>
                <a:gd name="adj2" fmla="val 50514"/>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560474" y="4307180"/>
              <a:ext cx="1552353" cy="307777"/>
            </a:xfrm>
            <a:prstGeom prst="rect">
              <a:avLst/>
            </a:prstGeom>
            <a:noFill/>
          </p:spPr>
          <p:txBody>
            <a:bodyPr wrap="square" rtlCol="0">
              <a:spAutoFit/>
            </a:bodyPr>
            <a:lstStyle/>
            <a:p>
              <a:r>
                <a:rPr lang="en-US" sz="1400" dirty="0"/>
                <a:t>Width 1.5 inches</a:t>
              </a:r>
            </a:p>
          </p:txBody>
        </p:sp>
        <p:sp>
          <p:nvSpPr>
            <p:cNvPr id="19" name="TextBox 18"/>
            <p:cNvSpPr txBox="1"/>
            <p:nvPr/>
          </p:nvSpPr>
          <p:spPr>
            <a:xfrm>
              <a:off x="7244157" y="3517703"/>
              <a:ext cx="2184838" cy="369332"/>
            </a:xfrm>
            <a:prstGeom prst="rect">
              <a:avLst/>
            </a:prstGeom>
            <a:noFill/>
          </p:spPr>
          <p:txBody>
            <a:bodyPr wrap="square" rtlCol="0">
              <a:spAutoFit/>
            </a:bodyPr>
            <a:lstStyle/>
            <a:p>
              <a:r>
                <a:rPr lang="en-US" dirty="0" err="1">
                  <a:latin typeface="Abadi MT Condensed Light" charset="0"/>
                  <a:ea typeface="Abadi MT Condensed Light" charset="0"/>
                  <a:cs typeface="Abadi MT Condensed Light" charset="0"/>
                </a:rPr>
                <a:t>Abadi</a:t>
              </a:r>
              <a:r>
                <a:rPr lang="en-US" dirty="0">
                  <a:latin typeface="Abadi MT Condensed Light" charset="0"/>
                  <a:ea typeface="Abadi MT Condensed Light" charset="0"/>
                  <a:cs typeface="Abadi MT Condensed Light" charset="0"/>
                </a:rPr>
                <a:t> MT Condensed light</a:t>
              </a:r>
            </a:p>
          </p:txBody>
        </p:sp>
      </p:grpSp>
      <p:sp>
        <p:nvSpPr>
          <p:cNvPr id="9" name="Slide Number Placeholder 8">
            <a:extLst>
              <a:ext uri="{FF2B5EF4-FFF2-40B4-BE49-F238E27FC236}">
                <a16:creationId xmlns:a16="http://schemas.microsoft.com/office/drawing/2014/main" id="{B70AB458-82C9-1A4A-AEF6-A63DB89770B6}"/>
              </a:ext>
            </a:extLst>
          </p:cNvPr>
          <p:cNvSpPr>
            <a:spLocks noGrp="1"/>
          </p:cNvSpPr>
          <p:nvPr>
            <p:ph type="sldNum" sz="quarter" idx="12"/>
          </p:nvPr>
        </p:nvSpPr>
        <p:spPr/>
        <p:txBody>
          <a:bodyPr/>
          <a:lstStyle/>
          <a:p>
            <a:r>
              <a:rPr lang="en-US"/>
              <a:t>Slide </a:t>
            </a:r>
            <a:fld id="{702DE330-BCBB-B946-80CC-A575390AB9CE}" type="slidenum">
              <a:rPr lang="en-US" smtClean="0"/>
              <a:pPr/>
              <a:t>20</a:t>
            </a:fld>
            <a:r>
              <a:rPr lang="en-US"/>
              <a:t> of 37</a:t>
            </a:r>
            <a:endParaRPr lang="en-US" dirty="0"/>
          </a:p>
        </p:txBody>
      </p:sp>
    </p:spTree>
    <p:extLst>
      <p:ext uri="{BB962C8B-B14F-4D97-AF65-F5344CB8AC3E}">
        <p14:creationId xmlns:p14="http://schemas.microsoft.com/office/powerpoint/2010/main" val="142815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normAutofit/>
          </a:bodyPr>
          <a:lstStyle/>
          <a:p>
            <a:r>
              <a:rPr lang="en-US" dirty="0">
                <a:solidFill>
                  <a:schemeClr val="tx1">
                    <a:lumMod val="50000"/>
                  </a:schemeClr>
                </a:solidFill>
              </a:rPr>
              <a:t>Background</a:t>
            </a:r>
          </a:p>
          <a:p>
            <a:r>
              <a:rPr lang="en-US" dirty="0">
                <a:solidFill>
                  <a:schemeClr val="tx1">
                    <a:lumMod val="50000"/>
                  </a:schemeClr>
                </a:solidFill>
              </a:rPr>
              <a:t>Design </a:t>
            </a:r>
          </a:p>
          <a:p>
            <a:pPr lvl="1"/>
            <a:r>
              <a:rPr lang="en-US" dirty="0">
                <a:solidFill>
                  <a:schemeClr val="tx1">
                    <a:lumMod val="50000"/>
                  </a:schemeClr>
                </a:solidFill>
              </a:rPr>
              <a:t>Existing</a:t>
            </a:r>
            <a:r>
              <a:rPr lang="en-US" dirty="0"/>
              <a:t> </a:t>
            </a:r>
            <a:r>
              <a:rPr lang="en-US" dirty="0">
                <a:solidFill>
                  <a:schemeClr val="tx1">
                    <a:lumMod val="50000"/>
                  </a:schemeClr>
                </a:solidFill>
              </a:rPr>
              <a:t>features</a:t>
            </a:r>
          </a:p>
          <a:p>
            <a:pPr lvl="1"/>
            <a:r>
              <a:rPr lang="en-US" dirty="0">
                <a:solidFill>
                  <a:schemeClr val="tx1">
                    <a:lumMod val="50000"/>
                  </a:schemeClr>
                </a:solidFill>
              </a:rPr>
              <a:t>New features</a:t>
            </a:r>
          </a:p>
          <a:p>
            <a:pPr lvl="1"/>
            <a:r>
              <a:rPr lang="en-US" dirty="0">
                <a:solidFill>
                  <a:schemeClr val="tx1">
                    <a:lumMod val="50000"/>
                  </a:schemeClr>
                </a:solidFill>
              </a:rPr>
              <a:t>Improvement of existing</a:t>
            </a:r>
            <a:r>
              <a:rPr lang="en-US" dirty="0"/>
              <a:t> </a:t>
            </a:r>
            <a:r>
              <a:rPr lang="en-US" dirty="0">
                <a:solidFill>
                  <a:schemeClr val="tx1">
                    <a:lumMod val="50000"/>
                  </a:schemeClr>
                </a:solidFill>
              </a:rPr>
              <a:t>features</a:t>
            </a:r>
          </a:p>
          <a:p>
            <a:r>
              <a:rPr lang="en-US" b="1" i="1" dirty="0">
                <a:solidFill>
                  <a:srgbClr val="FFFF00"/>
                </a:solidFill>
              </a:rPr>
              <a:t>Evaluation</a:t>
            </a:r>
          </a:p>
          <a:p>
            <a:r>
              <a:rPr lang="en-US" dirty="0"/>
              <a:t>Conclusion </a:t>
            </a:r>
          </a:p>
          <a:p>
            <a:endParaRPr lang="en-US" dirty="0"/>
          </a:p>
        </p:txBody>
      </p:sp>
      <p:sp>
        <p:nvSpPr>
          <p:cNvPr id="6" name="Slide Number Placeholder 5">
            <a:extLst>
              <a:ext uri="{FF2B5EF4-FFF2-40B4-BE49-F238E27FC236}">
                <a16:creationId xmlns:a16="http://schemas.microsoft.com/office/drawing/2014/main" id="{160342B0-25DC-2B40-931C-6EB2B7217576}"/>
              </a:ext>
            </a:extLst>
          </p:cNvPr>
          <p:cNvSpPr>
            <a:spLocks noGrp="1"/>
          </p:cNvSpPr>
          <p:nvPr>
            <p:ph type="sldNum" sz="quarter" idx="12"/>
          </p:nvPr>
        </p:nvSpPr>
        <p:spPr/>
        <p:txBody>
          <a:bodyPr/>
          <a:lstStyle/>
          <a:p>
            <a:r>
              <a:rPr lang="en-US"/>
              <a:t>Slide </a:t>
            </a:r>
            <a:fld id="{702DE330-BCBB-B946-80CC-A575390AB9CE}" type="slidenum">
              <a:rPr lang="en-US" smtClean="0"/>
              <a:pPr/>
              <a:t>21</a:t>
            </a:fld>
            <a:r>
              <a:rPr lang="en-US"/>
              <a:t> of 37</a:t>
            </a:r>
            <a:endParaRPr lang="en-US" dirty="0"/>
          </a:p>
        </p:txBody>
      </p:sp>
    </p:spTree>
    <p:extLst>
      <p:ext uri="{BB962C8B-B14F-4D97-AF65-F5344CB8AC3E}">
        <p14:creationId xmlns:p14="http://schemas.microsoft.com/office/powerpoint/2010/main" val="1425863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altLang="zh-CN" dirty="0"/>
              <a:t>3,615 fingerprint</a:t>
            </a:r>
            <a:r>
              <a:rPr lang="en-US" dirty="0"/>
              <a:t>s</a:t>
            </a:r>
          </a:p>
          <a:p>
            <a:pPr lvl="1"/>
            <a:r>
              <a:rPr lang="en-US" dirty="0"/>
              <a:t>Amazon Mechanical Turk</a:t>
            </a:r>
          </a:p>
          <a:p>
            <a:pPr lvl="1"/>
            <a:r>
              <a:rPr lang="en-US" dirty="0" err="1"/>
              <a:t>Microworkers</a:t>
            </a:r>
            <a:endParaRPr lang="en-US" dirty="0"/>
          </a:p>
          <a:p>
            <a:r>
              <a:rPr lang="en-US" dirty="0"/>
              <a:t>All over the world</a:t>
            </a:r>
          </a:p>
        </p:txBody>
      </p:sp>
      <p:sp>
        <p:nvSpPr>
          <p:cNvPr id="6" name="Slide Number Placeholder 5">
            <a:extLst>
              <a:ext uri="{FF2B5EF4-FFF2-40B4-BE49-F238E27FC236}">
                <a16:creationId xmlns:a16="http://schemas.microsoft.com/office/drawing/2014/main" id="{0C7C4694-23CF-9040-8A87-81A7E2DF0B53}"/>
              </a:ext>
            </a:extLst>
          </p:cNvPr>
          <p:cNvSpPr>
            <a:spLocks noGrp="1"/>
          </p:cNvSpPr>
          <p:nvPr>
            <p:ph type="sldNum" sz="quarter" idx="12"/>
          </p:nvPr>
        </p:nvSpPr>
        <p:spPr/>
        <p:txBody>
          <a:bodyPr/>
          <a:lstStyle/>
          <a:p>
            <a:r>
              <a:rPr lang="en-US"/>
              <a:t>Slide </a:t>
            </a:r>
            <a:fld id="{702DE330-BCBB-B946-80CC-A575390AB9CE}" type="slidenum">
              <a:rPr lang="en-US" smtClean="0"/>
              <a:pPr/>
              <a:t>22</a:t>
            </a:fld>
            <a:r>
              <a:rPr lang="en-US"/>
              <a:t> of 37</a:t>
            </a:r>
            <a:endParaRPr lang="en-US" dirty="0"/>
          </a:p>
        </p:txBody>
      </p:sp>
    </p:spTree>
    <p:extLst>
      <p:ext uri="{BB962C8B-B14F-4D97-AF65-F5344CB8AC3E}">
        <p14:creationId xmlns:p14="http://schemas.microsoft.com/office/powerpoint/2010/main" val="848505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entropies</a:t>
            </a:r>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1750877799"/>
              </p:ext>
            </p:extLst>
          </p:nvPr>
        </p:nvGraphicFramePr>
        <p:xfrm>
          <a:off x="1120775" y="1825625"/>
          <a:ext cx="10233024" cy="2595880"/>
        </p:xfrm>
        <a:graphic>
          <a:graphicData uri="http://schemas.openxmlformats.org/drawingml/2006/table">
            <a:tbl>
              <a:tblPr firstRow="1" bandRow="1">
                <a:tableStyleId>{5C22544A-7EE6-4342-B048-85BDC9FD1C3A}</a:tableStyleId>
              </a:tblPr>
              <a:tblGrid>
                <a:gridCol w="2558256">
                  <a:extLst>
                    <a:ext uri="{9D8B030D-6E8A-4147-A177-3AD203B41FA5}">
                      <a16:colId xmlns:a16="http://schemas.microsoft.com/office/drawing/2014/main" val="20000"/>
                    </a:ext>
                  </a:extLst>
                </a:gridCol>
                <a:gridCol w="2558256">
                  <a:extLst>
                    <a:ext uri="{9D8B030D-6E8A-4147-A177-3AD203B41FA5}">
                      <a16:colId xmlns:a16="http://schemas.microsoft.com/office/drawing/2014/main" val="20001"/>
                    </a:ext>
                  </a:extLst>
                </a:gridCol>
                <a:gridCol w="2558256">
                  <a:extLst>
                    <a:ext uri="{9D8B030D-6E8A-4147-A177-3AD203B41FA5}">
                      <a16:colId xmlns:a16="http://schemas.microsoft.com/office/drawing/2014/main" val="20002"/>
                    </a:ext>
                  </a:extLst>
                </a:gridCol>
                <a:gridCol w="2558256">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Ours</a:t>
                      </a:r>
                    </a:p>
                  </a:txBody>
                  <a:tcPr/>
                </a:tc>
                <a:tc>
                  <a:txBody>
                    <a:bodyPr/>
                    <a:lstStyle/>
                    <a:p>
                      <a:r>
                        <a:rPr lang="en-US" dirty="0" err="1"/>
                        <a:t>AmIUnique</a:t>
                      </a:r>
                      <a:endParaRPr lang="en-US" dirty="0"/>
                    </a:p>
                  </a:txBody>
                  <a:tcPr/>
                </a:tc>
                <a:tc>
                  <a:txBody>
                    <a:bodyPr/>
                    <a:lstStyle/>
                    <a:p>
                      <a:r>
                        <a:rPr lang="en-US" dirty="0" err="1"/>
                        <a:t>Panoticlick</a:t>
                      </a:r>
                      <a:endParaRPr lang="en-US" dirty="0"/>
                    </a:p>
                  </a:txBody>
                  <a:tcPr/>
                </a:tc>
                <a:extLst>
                  <a:ext uri="{0D108BD9-81ED-4DB2-BD59-A6C34878D82A}">
                    <a16:rowId xmlns:a16="http://schemas.microsoft.com/office/drawing/2014/main" val="10000"/>
                  </a:ext>
                </a:extLst>
              </a:tr>
              <a:tr h="370840">
                <a:tc>
                  <a:txBody>
                    <a:bodyPr/>
                    <a:lstStyle/>
                    <a:p>
                      <a:r>
                        <a:rPr lang="en-US" dirty="0"/>
                        <a:t>User Agent</a:t>
                      </a:r>
                    </a:p>
                  </a:txBody>
                  <a:tcPr/>
                </a:tc>
                <a:tc>
                  <a:txBody>
                    <a:bodyPr/>
                    <a:lstStyle/>
                    <a:p>
                      <a:r>
                        <a:rPr lang="en-US" dirty="0"/>
                        <a:t>0.612</a:t>
                      </a:r>
                    </a:p>
                  </a:txBody>
                  <a:tcPr/>
                </a:tc>
                <a:tc>
                  <a:txBody>
                    <a:bodyPr/>
                    <a:lstStyle/>
                    <a:p>
                      <a:r>
                        <a:rPr lang="en-US" dirty="0"/>
                        <a:t>0.570</a:t>
                      </a:r>
                    </a:p>
                  </a:txBody>
                  <a:tcPr/>
                </a:tc>
                <a:tc>
                  <a:txBody>
                    <a:bodyPr/>
                    <a:lstStyle/>
                    <a:p>
                      <a:r>
                        <a:rPr lang="en-US" dirty="0"/>
                        <a:t>0.531</a:t>
                      </a:r>
                    </a:p>
                  </a:txBody>
                  <a:tcPr/>
                </a:tc>
                <a:extLst>
                  <a:ext uri="{0D108BD9-81ED-4DB2-BD59-A6C34878D82A}">
                    <a16:rowId xmlns:a16="http://schemas.microsoft.com/office/drawing/2014/main" val="10001"/>
                  </a:ext>
                </a:extLst>
              </a:tr>
              <a:tr h="370840">
                <a:tc>
                  <a:txBody>
                    <a:bodyPr/>
                    <a:lstStyle/>
                    <a:p>
                      <a:r>
                        <a:rPr lang="en-US" dirty="0"/>
                        <a:t>List of Plugins</a:t>
                      </a:r>
                    </a:p>
                  </a:txBody>
                  <a:tcPr/>
                </a:tc>
                <a:tc>
                  <a:txBody>
                    <a:bodyPr/>
                    <a:lstStyle/>
                    <a:p>
                      <a:r>
                        <a:rPr lang="en-US" dirty="0"/>
                        <a:t>0.526</a:t>
                      </a:r>
                    </a:p>
                  </a:txBody>
                  <a:tcPr/>
                </a:tc>
                <a:tc>
                  <a:txBody>
                    <a:bodyPr/>
                    <a:lstStyle/>
                    <a:p>
                      <a:r>
                        <a:rPr lang="en-US" dirty="0"/>
                        <a:t>0.578</a:t>
                      </a:r>
                    </a:p>
                  </a:txBody>
                  <a:tcPr/>
                </a:tc>
                <a:tc>
                  <a:txBody>
                    <a:bodyPr/>
                    <a:lstStyle/>
                    <a:p>
                      <a:r>
                        <a:rPr lang="en-US" dirty="0"/>
                        <a:t>0.817</a:t>
                      </a:r>
                    </a:p>
                  </a:txBody>
                  <a:tcPr/>
                </a:tc>
                <a:extLst>
                  <a:ext uri="{0D108BD9-81ED-4DB2-BD59-A6C34878D82A}">
                    <a16:rowId xmlns:a16="http://schemas.microsoft.com/office/drawing/2014/main" val="10002"/>
                  </a:ext>
                </a:extLst>
              </a:tr>
              <a:tr h="370840">
                <a:tc>
                  <a:txBody>
                    <a:bodyPr/>
                    <a:lstStyle/>
                    <a:p>
                      <a:r>
                        <a:rPr lang="en-US" dirty="0"/>
                        <a:t>List of Fonts(Flash)</a:t>
                      </a:r>
                    </a:p>
                  </a:txBody>
                  <a:tcPr/>
                </a:tc>
                <a:tc>
                  <a:txBody>
                    <a:bodyPr/>
                    <a:lstStyle/>
                    <a:p>
                      <a:r>
                        <a:rPr lang="en-US" dirty="0"/>
                        <a:t>0.219</a:t>
                      </a:r>
                    </a:p>
                  </a:txBody>
                  <a:tcPr/>
                </a:tc>
                <a:tc>
                  <a:txBody>
                    <a:bodyPr/>
                    <a:lstStyle/>
                    <a:p>
                      <a:r>
                        <a:rPr lang="en-US" dirty="0"/>
                        <a:t>0.446 </a:t>
                      </a:r>
                    </a:p>
                  </a:txBody>
                  <a:tcPr/>
                </a:tc>
                <a:tc>
                  <a:txBody>
                    <a:bodyPr/>
                    <a:lstStyle/>
                    <a:p>
                      <a:r>
                        <a:rPr lang="en-US" dirty="0"/>
                        <a:t>0.738</a:t>
                      </a:r>
                    </a:p>
                  </a:txBody>
                  <a:tcPr/>
                </a:tc>
                <a:extLst>
                  <a:ext uri="{0D108BD9-81ED-4DB2-BD59-A6C34878D82A}">
                    <a16:rowId xmlns:a16="http://schemas.microsoft.com/office/drawing/2014/main" val="10003"/>
                  </a:ext>
                </a:extLst>
              </a:tr>
              <a:tr h="370840">
                <a:tc>
                  <a:txBody>
                    <a:bodyPr/>
                    <a:lstStyle/>
                    <a:p>
                      <a:r>
                        <a:rPr lang="en-US" altLang="zh-CN" dirty="0"/>
                        <a:t>Screen Resolution</a:t>
                      </a:r>
                      <a:endParaRPr lang="en-US" dirty="0"/>
                    </a:p>
                  </a:txBody>
                  <a:tcPr/>
                </a:tc>
                <a:tc>
                  <a:txBody>
                    <a:bodyPr/>
                    <a:lstStyle/>
                    <a:p>
                      <a:r>
                        <a:rPr lang="en-US" dirty="0"/>
                        <a:t>0.285</a:t>
                      </a:r>
                    </a:p>
                  </a:txBody>
                  <a:tcPr/>
                </a:tc>
                <a:tc>
                  <a:txBody>
                    <a:bodyPr/>
                    <a:lstStyle/>
                    <a:p>
                      <a:r>
                        <a:rPr lang="en-US" dirty="0"/>
                        <a:t>0.277</a:t>
                      </a:r>
                    </a:p>
                  </a:txBody>
                  <a:tcPr/>
                </a:tc>
                <a:tc>
                  <a:txBody>
                    <a:bodyPr/>
                    <a:lstStyle/>
                    <a:p>
                      <a:r>
                        <a:rPr lang="en-US" dirty="0"/>
                        <a:t>0.256</a:t>
                      </a:r>
                    </a:p>
                  </a:txBody>
                  <a:tcPr/>
                </a:tc>
                <a:extLst>
                  <a:ext uri="{0D108BD9-81ED-4DB2-BD59-A6C34878D82A}">
                    <a16:rowId xmlns:a16="http://schemas.microsoft.com/office/drawing/2014/main" val="10004"/>
                  </a:ext>
                </a:extLst>
              </a:tr>
              <a:tr h="370840">
                <a:tc>
                  <a:txBody>
                    <a:bodyPr/>
                    <a:lstStyle/>
                    <a:p>
                      <a:r>
                        <a:rPr lang="en-US" dirty="0" err="1"/>
                        <a:t>Timezone</a:t>
                      </a:r>
                      <a:endParaRPr lang="en-US" dirty="0"/>
                    </a:p>
                  </a:txBody>
                  <a:tcPr/>
                </a:tc>
                <a:tc>
                  <a:txBody>
                    <a:bodyPr/>
                    <a:lstStyle/>
                    <a:p>
                      <a:r>
                        <a:rPr lang="en-US" dirty="0"/>
                        <a:t>0.340</a:t>
                      </a:r>
                    </a:p>
                  </a:txBody>
                  <a:tcPr/>
                </a:tc>
                <a:tc>
                  <a:txBody>
                    <a:bodyPr/>
                    <a:lstStyle/>
                    <a:p>
                      <a:r>
                        <a:rPr lang="en-US" dirty="0"/>
                        <a:t>0.201</a:t>
                      </a:r>
                    </a:p>
                  </a:txBody>
                  <a:tcPr/>
                </a:tc>
                <a:tc>
                  <a:txBody>
                    <a:bodyPr/>
                    <a:lstStyle/>
                    <a:p>
                      <a:r>
                        <a:rPr lang="en-US" dirty="0"/>
                        <a:t>0.161</a:t>
                      </a:r>
                    </a:p>
                  </a:txBody>
                  <a:tcPr/>
                </a:tc>
                <a:extLst>
                  <a:ext uri="{0D108BD9-81ED-4DB2-BD59-A6C34878D82A}">
                    <a16:rowId xmlns:a16="http://schemas.microsoft.com/office/drawing/2014/main" val="10005"/>
                  </a:ext>
                </a:extLst>
              </a:tr>
              <a:tr h="370840">
                <a:tc>
                  <a:txBody>
                    <a:bodyPr/>
                    <a:lstStyle/>
                    <a:p>
                      <a:r>
                        <a:rPr lang="en-US" dirty="0"/>
                        <a:t>Cookie Enabled</a:t>
                      </a:r>
                    </a:p>
                  </a:txBody>
                  <a:tcPr/>
                </a:tc>
                <a:tc>
                  <a:txBody>
                    <a:bodyPr/>
                    <a:lstStyle/>
                    <a:p>
                      <a:r>
                        <a:rPr lang="en-US" dirty="0"/>
                        <a:t>0.001</a:t>
                      </a:r>
                    </a:p>
                  </a:txBody>
                  <a:tcPr/>
                </a:tc>
                <a:tc>
                  <a:txBody>
                    <a:bodyPr/>
                    <a:lstStyle/>
                    <a:p>
                      <a:r>
                        <a:rPr lang="en-US" dirty="0"/>
                        <a:t>0.042</a:t>
                      </a:r>
                    </a:p>
                  </a:txBody>
                  <a:tcPr/>
                </a:tc>
                <a:tc>
                  <a:txBody>
                    <a:bodyPr/>
                    <a:lstStyle/>
                    <a:p>
                      <a:r>
                        <a:rPr lang="en-US" dirty="0"/>
                        <a:t>0.019</a:t>
                      </a:r>
                    </a:p>
                  </a:txBody>
                  <a:tcP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5E5092C2-3636-D748-8591-30362D52BC31}"/>
              </a:ext>
            </a:extLst>
          </p:cNvPr>
          <p:cNvSpPr>
            <a:spLocks noGrp="1"/>
          </p:cNvSpPr>
          <p:nvPr>
            <p:ph type="sldNum" sz="quarter" idx="12"/>
          </p:nvPr>
        </p:nvSpPr>
        <p:spPr/>
        <p:txBody>
          <a:bodyPr/>
          <a:lstStyle/>
          <a:p>
            <a:r>
              <a:rPr lang="en-US"/>
              <a:t>Slide </a:t>
            </a:r>
            <a:fld id="{702DE330-BCBB-B946-80CC-A575390AB9CE}" type="slidenum">
              <a:rPr lang="en-US" smtClean="0"/>
              <a:pPr/>
              <a:t>23</a:t>
            </a:fld>
            <a:r>
              <a:rPr lang="en-US"/>
              <a:t> of 37</a:t>
            </a:r>
            <a:endParaRPr lang="en-US" dirty="0"/>
          </a:p>
        </p:txBody>
      </p:sp>
    </p:spTree>
    <p:extLst>
      <p:ext uri="{BB962C8B-B14F-4D97-AF65-F5344CB8AC3E}">
        <p14:creationId xmlns:p14="http://schemas.microsoft.com/office/powerpoint/2010/main" val="194958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4564866"/>
              </p:ext>
            </p:extLst>
          </p:nvPr>
        </p:nvGraphicFramePr>
        <p:xfrm>
          <a:off x="979488" y="2653783"/>
          <a:ext cx="10233024" cy="1849120"/>
        </p:xfrm>
        <a:graphic>
          <a:graphicData uri="http://schemas.openxmlformats.org/drawingml/2006/table">
            <a:tbl>
              <a:tblPr firstRow="1" bandRow="1">
                <a:tableStyleId>{5C22544A-7EE6-4342-B048-85BDC9FD1C3A}</a:tableStyleId>
              </a:tblPr>
              <a:tblGrid>
                <a:gridCol w="2020887">
                  <a:extLst>
                    <a:ext uri="{9D8B030D-6E8A-4147-A177-3AD203B41FA5}">
                      <a16:colId xmlns:a16="http://schemas.microsoft.com/office/drawing/2014/main" val="20000"/>
                    </a:ext>
                  </a:extLst>
                </a:gridCol>
                <a:gridCol w="1390121">
                  <a:extLst>
                    <a:ext uri="{9D8B030D-6E8A-4147-A177-3AD203B41FA5}">
                      <a16:colId xmlns:a16="http://schemas.microsoft.com/office/drawing/2014/main" val="20001"/>
                    </a:ext>
                  </a:extLst>
                </a:gridCol>
                <a:gridCol w="1705504">
                  <a:extLst>
                    <a:ext uri="{9D8B030D-6E8A-4147-A177-3AD203B41FA5}">
                      <a16:colId xmlns:a16="http://schemas.microsoft.com/office/drawing/2014/main" val="20002"/>
                    </a:ext>
                  </a:extLst>
                </a:gridCol>
                <a:gridCol w="1705504">
                  <a:extLst>
                    <a:ext uri="{9D8B030D-6E8A-4147-A177-3AD203B41FA5}">
                      <a16:colId xmlns:a16="http://schemas.microsoft.com/office/drawing/2014/main" val="20003"/>
                    </a:ext>
                  </a:extLst>
                </a:gridCol>
                <a:gridCol w="1705504">
                  <a:extLst>
                    <a:ext uri="{9D8B030D-6E8A-4147-A177-3AD203B41FA5}">
                      <a16:colId xmlns:a16="http://schemas.microsoft.com/office/drawing/2014/main" val="20004"/>
                    </a:ext>
                  </a:extLst>
                </a:gridCol>
                <a:gridCol w="1705504">
                  <a:extLst>
                    <a:ext uri="{9D8B030D-6E8A-4147-A177-3AD203B41FA5}">
                      <a16:colId xmlns:a16="http://schemas.microsoft.com/office/drawing/2014/main" val="20005"/>
                    </a:ext>
                  </a:extLst>
                </a:gridCol>
              </a:tblGrid>
              <a:tr h="0">
                <a:tc>
                  <a:txBody>
                    <a:bodyPr/>
                    <a:lstStyle/>
                    <a:p>
                      <a:endParaRPr lang="en-US" dirty="0"/>
                    </a:p>
                  </a:txBody>
                  <a:tcPr/>
                </a:tc>
                <a:tc gridSpan="2">
                  <a:txBody>
                    <a:bodyPr/>
                    <a:lstStyle/>
                    <a:p>
                      <a:pPr algn="ctr"/>
                      <a:r>
                        <a:rPr lang="en-US" dirty="0"/>
                        <a:t>Single-browser</a:t>
                      </a:r>
                    </a:p>
                  </a:txBody>
                  <a:tcPr/>
                </a:tc>
                <a:tc hMerge="1">
                  <a:txBody>
                    <a:bodyPr/>
                    <a:lstStyle/>
                    <a:p>
                      <a:endParaRPr lang="en-US" dirty="0"/>
                    </a:p>
                  </a:txBody>
                  <a:tcPr/>
                </a:tc>
                <a:tc gridSpan="3">
                  <a:txBody>
                    <a:bodyPr/>
                    <a:lstStyle/>
                    <a:p>
                      <a:pPr algn="ctr"/>
                      <a:r>
                        <a:rPr lang="en-US" dirty="0"/>
                        <a:t>Cross-browser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dirty="0"/>
                        <a:t>Uniqueness</a:t>
                      </a:r>
                    </a:p>
                  </a:txBody>
                  <a:tcPr/>
                </a:tc>
                <a:tc>
                  <a:txBody>
                    <a:bodyPr/>
                    <a:lstStyle/>
                    <a:p>
                      <a:r>
                        <a:rPr lang="en-US" dirty="0"/>
                        <a:t>Entropy</a:t>
                      </a:r>
                    </a:p>
                  </a:txBody>
                  <a:tcPr/>
                </a:tc>
                <a:tc>
                  <a:txBody>
                    <a:bodyPr/>
                    <a:lstStyle/>
                    <a:p>
                      <a:r>
                        <a:rPr lang="en-US" dirty="0"/>
                        <a:t>Uniqueness</a:t>
                      </a:r>
                    </a:p>
                  </a:txBody>
                  <a:tcPr/>
                </a:tc>
                <a:tc>
                  <a:txBody>
                    <a:bodyPr/>
                    <a:lstStyle/>
                    <a:p>
                      <a:r>
                        <a:rPr lang="en-US" dirty="0"/>
                        <a:t>Entropy</a:t>
                      </a:r>
                    </a:p>
                  </a:txBody>
                  <a:tcPr/>
                </a:tc>
                <a:tc>
                  <a:txBody>
                    <a:bodyPr/>
                    <a:lstStyle/>
                    <a:p>
                      <a:r>
                        <a:rPr lang="en-US" dirty="0"/>
                        <a:t>Stability</a:t>
                      </a:r>
                    </a:p>
                  </a:txBody>
                  <a:tcPr/>
                </a:tc>
                <a:extLst>
                  <a:ext uri="{0D108BD9-81ED-4DB2-BD59-A6C34878D82A}">
                    <a16:rowId xmlns:a16="http://schemas.microsoft.com/office/drawing/2014/main" val="10001"/>
                  </a:ext>
                </a:extLst>
              </a:tr>
              <a:tr h="370840">
                <a:tc>
                  <a:txBody>
                    <a:bodyPr/>
                    <a:lstStyle/>
                    <a:p>
                      <a:r>
                        <a:rPr lang="en-US" dirty="0" err="1"/>
                        <a:t>AmIUnique</a:t>
                      </a:r>
                      <a:endParaRPr lang="en-US" dirty="0"/>
                    </a:p>
                  </a:txBody>
                  <a:tcPr/>
                </a:tc>
                <a:tc>
                  <a:txBody>
                    <a:bodyPr/>
                    <a:lstStyle/>
                    <a:p>
                      <a:r>
                        <a:rPr lang="en-US" dirty="0"/>
                        <a:t>90.84%</a:t>
                      </a:r>
                    </a:p>
                  </a:txBody>
                  <a:tcPr/>
                </a:tc>
                <a:tc>
                  <a:txBody>
                    <a:bodyPr/>
                    <a:lstStyle/>
                    <a:p>
                      <a:r>
                        <a:rPr lang="nb-NO" dirty="0"/>
                        <a:t>10.82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Known features</a:t>
                      </a:r>
                    </a:p>
                  </a:txBody>
                  <a:tcPr/>
                </a:tc>
                <a:tc>
                  <a:txBody>
                    <a:bodyPr/>
                    <a:lstStyle/>
                    <a:p>
                      <a:endParaRPr lang="en-US" dirty="0"/>
                    </a:p>
                  </a:txBody>
                  <a:tcPr/>
                </a:tc>
                <a:tc>
                  <a:txBody>
                    <a:bodyPr/>
                    <a:lstStyle/>
                    <a:p>
                      <a:endParaRPr lang="en-US" dirty="0"/>
                    </a:p>
                  </a:txBody>
                  <a:tcPr/>
                </a:tc>
                <a:tc>
                  <a:txBody>
                    <a:bodyPr/>
                    <a:lstStyle/>
                    <a:p>
                      <a:r>
                        <a:rPr lang="en-US" dirty="0"/>
                        <a:t>68.98%</a:t>
                      </a:r>
                    </a:p>
                  </a:txBody>
                  <a:tcPr/>
                </a:tc>
                <a:tc>
                  <a:txBody>
                    <a:bodyPr/>
                    <a:lstStyle/>
                    <a:p>
                      <a:r>
                        <a:rPr lang="en-US" dirty="0"/>
                        <a:t>6.88</a:t>
                      </a:r>
                    </a:p>
                  </a:txBody>
                  <a:tcPr/>
                </a:tc>
                <a:tc>
                  <a:txBody>
                    <a:bodyPr/>
                    <a:lstStyle/>
                    <a:p>
                      <a:r>
                        <a:rPr lang="en-US" dirty="0"/>
                        <a:t>84.64%</a:t>
                      </a:r>
                    </a:p>
                  </a:txBody>
                  <a:tcPr/>
                </a:tc>
                <a:extLst>
                  <a:ext uri="{0D108BD9-81ED-4DB2-BD59-A6C34878D82A}">
                    <a16:rowId xmlns:a16="http://schemas.microsoft.com/office/drawing/2014/main" val="10003"/>
                  </a:ext>
                </a:extLst>
              </a:tr>
              <a:tr h="370840">
                <a:tc>
                  <a:txBody>
                    <a:bodyPr/>
                    <a:lstStyle/>
                    <a:p>
                      <a:r>
                        <a:rPr lang="en-US" dirty="0"/>
                        <a:t>Ours</a:t>
                      </a:r>
                    </a:p>
                  </a:txBody>
                  <a:tcPr/>
                </a:tc>
                <a:tc>
                  <a:txBody>
                    <a:bodyPr/>
                    <a:lstStyle/>
                    <a:p>
                      <a:r>
                        <a:rPr lang="en-US" dirty="0"/>
                        <a:t>99.24%</a:t>
                      </a:r>
                    </a:p>
                  </a:txBody>
                  <a:tcPr/>
                </a:tc>
                <a:tc>
                  <a:txBody>
                    <a:bodyPr/>
                    <a:lstStyle/>
                    <a:p>
                      <a:r>
                        <a:rPr lang="en-US" dirty="0"/>
                        <a:t>10.95</a:t>
                      </a:r>
                    </a:p>
                  </a:txBody>
                  <a:tcPr/>
                </a:tc>
                <a:tc>
                  <a:txBody>
                    <a:bodyPr/>
                    <a:lstStyle/>
                    <a:p>
                      <a:r>
                        <a:rPr lang="en-US" dirty="0"/>
                        <a:t>83.24%</a:t>
                      </a:r>
                    </a:p>
                  </a:txBody>
                  <a:tcPr/>
                </a:tc>
                <a:tc>
                  <a:txBody>
                    <a:bodyPr/>
                    <a:lstStyle/>
                    <a:p>
                      <a:r>
                        <a:rPr lang="en-US" dirty="0"/>
                        <a:t>7.10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91.44%</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2151797" y="4995932"/>
            <a:ext cx="7888405" cy="646331"/>
          </a:xfrm>
          <a:prstGeom prst="rect">
            <a:avLst/>
          </a:prstGeom>
          <a:noFill/>
        </p:spPr>
        <p:txBody>
          <a:bodyPr wrap="square" rtlCol="0">
            <a:spAutoFit/>
          </a:bodyPr>
          <a:lstStyle/>
          <a:p>
            <a:r>
              <a:rPr lang="en-US" dirty="0"/>
              <a:t>Uniqueness: The percentage of fingerprints which are unique in all fingerprints</a:t>
            </a:r>
          </a:p>
          <a:p>
            <a:r>
              <a:rPr lang="en-US" dirty="0"/>
              <a:t>Stability: The percentage of fingerprints which are same in different browsers </a:t>
            </a:r>
          </a:p>
        </p:txBody>
      </p:sp>
      <p:sp>
        <p:nvSpPr>
          <p:cNvPr id="6" name="Slide Number Placeholder 5">
            <a:extLst>
              <a:ext uri="{FF2B5EF4-FFF2-40B4-BE49-F238E27FC236}">
                <a16:creationId xmlns:a16="http://schemas.microsoft.com/office/drawing/2014/main" id="{AF2F252F-7E4A-624C-8BEF-DCED7AE0C225}"/>
              </a:ext>
            </a:extLst>
          </p:cNvPr>
          <p:cNvSpPr>
            <a:spLocks noGrp="1"/>
          </p:cNvSpPr>
          <p:nvPr>
            <p:ph type="sldNum" sz="quarter" idx="12"/>
          </p:nvPr>
        </p:nvSpPr>
        <p:spPr/>
        <p:txBody>
          <a:bodyPr/>
          <a:lstStyle/>
          <a:p>
            <a:r>
              <a:rPr lang="en-US"/>
              <a:t>Slide </a:t>
            </a:r>
            <a:fld id="{702DE330-BCBB-B946-80CC-A575390AB9CE}" type="slidenum">
              <a:rPr lang="en-US" smtClean="0"/>
              <a:pPr/>
              <a:t>24</a:t>
            </a:fld>
            <a:r>
              <a:rPr lang="en-US"/>
              <a:t> of 37</a:t>
            </a:r>
            <a:endParaRPr lang="en-US" dirty="0"/>
          </a:p>
        </p:txBody>
      </p:sp>
    </p:spTree>
    <p:extLst>
      <p:ext uri="{BB962C8B-B14F-4D97-AF65-F5344CB8AC3E}">
        <p14:creationId xmlns:p14="http://schemas.microsoft.com/office/powerpoint/2010/main" val="44732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features results</a:t>
            </a:r>
          </a:p>
        </p:txBody>
      </p:sp>
      <p:graphicFrame>
        <p:nvGraphicFramePr>
          <p:cNvPr id="6" name="Content Placeholder 3"/>
          <p:cNvGraphicFramePr>
            <a:graphicFrameLocks/>
          </p:cNvGraphicFramePr>
          <p:nvPr>
            <p:extLst>
              <p:ext uri="{D42A27DB-BD31-4B8C-83A1-F6EECF244321}">
                <p14:modId xmlns:p14="http://schemas.microsoft.com/office/powerpoint/2010/main" val="828525611"/>
              </p:ext>
            </p:extLst>
          </p:nvPr>
        </p:nvGraphicFramePr>
        <p:xfrm>
          <a:off x="1120775" y="1825625"/>
          <a:ext cx="10233024" cy="3708400"/>
        </p:xfrm>
        <a:graphic>
          <a:graphicData uri="http://schemas.openxmlformats.org/drawingml/2006/table">
            <a:tbl>
              <a:tblPr firstRow="1" bandRow="1">
                <a:tableStyleId>{5C22544A-7EE6-4342-B048-85BDC9FD1C3A}</a:tableStyleId>
              </a:tblPr>
              <a:tblGrid>
                <a:gridCol w="2834537">
                  <a:extLst>
                    <a:ext uri="{9D8B030D-6E8A-4147-A177-3AD203B41FA5}">
                      <a16:colId xmlns:a16="http://schemas.microsoft.com/office/drawing/2014/main" val="20000"/>
                    </a:ext>
                  </a:extLst>
                </a:gridCol>
                <a:gridCol w="2636874">
                  <a:extLst>
                    <a:ext uri="{9D8B030D-6E8A-4147-A177-3AD203B41FA5}">
                      <a16:colId xmlns:a16="http://schemas.microsoft.com/office/drawing/2014/main" val="20001"/>
                    </a:ext>
                  </a:extLst>
                </a:gridCol>
                <a:gridCol w="2203357">
                  <a:extLst>
                    <a:ext uri="{9D8B030D-6E8A-4147-A177-3AD203B41FA5}">
                      <a16:colId xmlns:a16="http://schemas.microsoft.com/office/drawing/2014/main" val="20002"/>
                    </a:ext>
                  </a:extLst>
                </a:gridCol>
                <a:gridCol w="2558256">
                  <a:extLst>
                    <a:ext uri="{9D8B030D-6E8A-4147-A177-3AD203B41FA5}">
                      <a16:colId xmlns:a16="http://schemas.microsoft.com/office/drawing/2014/main" val="20003"/>
                    </a:ext>
                  </a:extLst>
                </a:gridCol>
              </a:tblGrid>
              <a:tr h="370840">
                <a:tc>
                  <a:txBody>
                    <a:bodyPr/>
                    <a:lstStyle/>
                    <a:p>
                      <a:endParaRPr lang="en-US" dirty="0"/>
                    </a:p>
                  </a:txBody>
                  <a:tcPr marL="88983" marR="88983"/>
                </a:tc>
                <a:tc>
                  <a:txBody>
                    <a:bodyPr/>
                    <a:lstStyle/>
                    <a:p>
                      <a:pPr algn="ctr"/>
                      <a:r>
                        <a:rPr lang="en-US" dirty="0"/>
                        <a:t>Single</a:t>
                      </a:r>
                      <a:r>
                        <a:rPr lang="en-US" baseline="0" dirty="0"/>
                        <a:t>-browser</a:t>
                      </a:r>
                      <a:endParaRPr lang="en-US" dirty="0"/>
                    </a:p>
                  </a:txBody>
                  <a:tcPr marL="88983" marR="88983"/>
                </a:tc>
                <a:tc gridSpan="2">
                  <a:txBody>
                    <a:bodyPr/>
                    <a:lstStyle/>
                    <a:p>
                      <a:pPr algn="ctr"/>
                      <a:r>
                        <a:rPr lang="en-US" dirty="0"/>
                        <a:t>Cross-browser</a:t>
                      </a:r>
                    </a:p>
                  </a:txBody>
                  <a:tcPr marL="88983" marR="88983"/>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marL="88983" marR="88983"/>
                </a:tc>
                <a:tc>
                  <a:txBody>
                    <a:bodyPr/>
                    <a:lstStyle/>
                    <a:p>
                      <a:r>
                        <a:rPr lang="en-US" dirty="0"/>
                        <a:t>Entropy</a:t>
                      </a:r>
                    </a:p>
                  </a:txBody>
                  <a:tcPr marL="88983" marR="88983"/>
                </a:tc>
                <a:tc>
                  <a:txBody>
                    <a:bodyPr/>
                    <a:lstStyle/>
                    <a:p>
                      <a:r>
                        <a:rPr lang="en-US" dirty="0"/>
                        <a:t>Entropy</a:t>
                      </a:r>
                    </a:p>
                  </a:txBody>
                  <a:tcPr marL="88983" marR="88983"/>
                </a:tc>
                <a:tc>
                  <a:txBody>
                    <a:bodyPr/>
                    <a:lstStyle/>
                    <a:p>
                      <a:r>
                        <a:rPr lang="en-US" dirty="0"/>
                        <a:t>Stability</a:t>
                      </a:r>
                    </a:p>
                  </a:txBody>
                  <a:tcPr marL="88983" marR="88983"/>
                </a:tc>
                <a:extLst>
                  <a:ext uri="{0D108BD9-81ED-4DB2-BD59-A6C34878D82A}">
                    <a16:rowId xmlns:a16="http://schemas.microsoft.com/office/drawing/2014/main" val="10001"/>
                  </a:ext>
                </a:extLst>
              </a:tr>
              <a:tr h="370840">
                <a:tc>
                  <a:txBody>
                    <a:bodyPr/>
                    <a:lstStyle/>
                    <a:p>
                      <a:r>
                        <a:rPr lang="en-US" dirty="0"/>
                        <a:t>Screen Ratio</a:t>
                      </a:r>
                    </a:p>
                  </a:txBody>
                  <a:tcPr marL="88983" marR="88983"/>
                </a:tc>
                <a:tc>
                  <a:txBody>
                    <a:bodyPr/>
                    <a:lstStyle/>
                    <a:p>
                      <a:r>
                        <a:rPr lang="en-US" dirty="0"/>
                        <a:t>1.40</a:t>
                      </a:r>
                    </a:p>
                  </a:txBody>
                  <a:tcPr marL="88983" marR="88983"/>
                </a:tc>
                <a:tc>
                  <a:txBody>
                    <a:bodyPr/>
                    <a:lstStyle/>
                    <a:p>
                      <a:r>
                        <a:rPr lang="en-US" dirty="0"/>
                        <a:t>0.98</a:t>
                      </a:r>
                    </a:p>
                  </a:txBody>
                  <a:tcPr marL="88983" marR="88983"/>
                </a:tc>
                <a:tc>
                  <a:txBody>
                    <a:bodyPr/>
                    <a:lstStyle/>
                    <a:p>
                      <a:r>
                        <a:rPr lang="en-US" dirty="0"/>
                        <a:t>97.57%</a:t>
                      </a:r>
                    </a:p>
                  </a:txBody>
                  <a:tcPr marL="88983" marR="88983"/>
                </a:tc>
                <a:extLst>
                  <a:ext uri="{0D108BD9-81ED-4DB2-BD59-A6C34878D82A}">
                    <a16:rowId xmlns:a16="http://schemas.microsoft.com/office/drawing/2014/main" val="10002"/>
                  </a:ext>
                </a:extLst>
              </a:tr>
              <a:tr h="370840">
                <a:tc>
                  <a:txBody>
                    <a:bodyPr/>
                    <a:lstStyle/>
                    <a:p>
                      <a:r>
                        <a:rPr lang="en-US" dirty="0"/>
                        <a:t>List of Fonts</a:t>
                      </a:r>
                      <a:r>
                        <a:rPr lang="en-US" baseline="0" dirty="0"/>
                        <a:t> (JavaScript)</a:t>
                      </a:r>
                      <a:endParaRPr lang="en-US" dirty="0"/>
                    </a:p>
                  </a:txBody>
                  <a:tcPr marL="88983" marR="88983"/>
                </a:tc>
                <a:tc>
                  <a:txBody>
                    <a:bodyPr/>
                    <a:lstStyle/>
                    <a:p>
                      <a:r>
                        <a:rPr lang="en-US" dirty="0"/>
                        <a:t>10.40</a:t>
                      </a:r>
                    </a:p>
                  </a:txBody>
                  <a:tcPr marL="88983" marR="88983"/>
                </a:tc>
                <a:tc>
                  <a:txBody>
                    <a:bodyPr/>
                    <a:lstStyle/>
                    <a:p>
                      <a:r>
                        <a:rPr lang="en-US" dirty="0"/>
                        <a:t>6.58</a:t>
                      </a:r>
                    </a:p>
                  </a:txBody>
                  <a:tcPr marL="88983" marR="88983"/>
                </a:tc>
                <a:tc>
                  <a:txBody>
                    <a:bodyPr/>
                    <a:lstStyle/>
                    <a:p>
                      <a:r>
                        <a:rPr lang="en-US" dirty="0"/>
                        <a:t>96.52%</a:t>
                      </a:r>
                    </a:p>
                  </a:txBody>
                  <a:tcPr marL="88983" marR="88983"/>
                </a:tc>
                <a:extLst>
                  <a:ext uri="{0D108BD9-81ED-4DB2-BD59-A6C34878D82A}">
                    <a16:rowId xmlns:a16="http://schemas.microsoft.com/office/drawing/2014/main" val="10003"/>
                  </a:ext>
                </a:extLst>
              </a:tr>
              <a:tr h="370840">
                <a:tc>
                  <a:txBody>
                    <a:bodyPr/>
                    <a:lstStyle/>
                    <a:p>
                      <a:r>
                        <a:rPr lang="en-US" dirty="0"/>
                        <a:t>Audio Context</a:t>
                      </a:r>
                    </a:p>
                  </a:txBody>
                  <a:tcPr marL="88983" marR="88983"/>
                </a:tc>
                <a:tc>
                  <a:txBody>
                    <a:bodyPr/>
                    <a:lstStyle/>
                    <a:p>
                      <a:r>
                        <a:rPr lang="en-US" dirty="0"/>
                        <a:t>1.87</a:t>
                      </a:r>
                    </a:p>
                  </a:txBody>
                  <a:tcPr marL="88983" marR="88983"/>
                </a:tc>
                <a:tc>
                  <a:txBody>
                    <a:bodyPr/>
                    <a:lstStyle/>
                    <a:p>
                      <a:r>
                        <a:rPr lang="en-US" dirty="0"/>
                        <a:t>1.02</a:t>
                      </a:r>
                    </a:p>
                  </a:txBody>
                  <a:tcPr marL="88983" marR="88983"/>
                </a:tc>
                <a:tc>
                  <a:txBody>
                    <a:bodyPr/>
                    <a:lstStyle/>
                    <a:p>
                      <a:r>
                        <a:rPr lang="en-US" dirty="0"/>
                        <a:t>97.48%</a:t>
                      </a:r>
                    </a:p>
                  </a:txBody>
                  <a:tcPr marL="88983" marR="88983"/>
                </a:tc>
                <a:extLst>
                  <a:ext uri="{0D108BD9-81ED-4DB2-BD59-A6C34878D82A}">
                    <a16:rowId xmlns:a16="http://schemas.microsoft.com/office/drawing/2014/main" val="10004"/>
                  </a:ext>
                </a:extLst>
              </a:tr>
              <a:tr h="370840">
                <a:tc>
                  <a:txBody>
                    <a:bodyPr/>
                    <a:lstStyle/>
                    <a:p>
                      <a:r>
                        <a:rPr lang="en-US" dirty="0"/>
                        <a:t>CPU Virtual cores</a:t>
                      </a:r>
                    </a:p>
                  </a:txBody>
                  <a:tcPr marL="88983" marR="88983"/>
                </a:tc>
                <a:tc>
                  <a:txBody>
                    <a:bodyPr/>
                    <a:lstStyle/>
                    <a:p>
                      <a:r>
                        <a:rPr lang="en-US" dirty="0"/>
                        <a:t>1.92</a:t>
                      </a:r>
                    </a:p>
                  </a:txBody>
                  <a:tcPr marL="88983" marR="88983"/>
                </a:tc>
                <a:tc>
                  <a:txBody>
                    <a:bodyPr/>
                    <a:lstStyle/>
                    <a:p>
                      <a:r>
                        <a:rPr lang="en-US" dirty="0"/>
                        <a:t>0.59</a:t>
                      </a:r>
                    </a:p>
                  </a:txBody>
                  <a:tcPr marL="88983" marR="88983"/>
                </a:tc>
                <a:tc>
                  <a:txBody>
                    <a:bodyPr/>
                    <a:lstStyle/>
                    <a:p>
                      <a:r>
                        <a:rPr lang="en-US" dirty="0"/>
                        <a:t>100.00%</a:t>
                      </a:r>
                    </a:p>
                  </a:txBody>
                  <a:tcPr marL="88983" marR="88983"/>
                </a:tc>
                <a:extLst>
                  <a:ext uri="{0D108BD9-81ED-4DB2-BD59-A6C34878D82A}">
                    <a16:rowId xmlns:a16="http://schemas.microsoft.com/office/drawing/2014/main" val="10005"/>
                  </a:ext>
                </a:extLst>
              </a:tr>
              <a:tr h="370840">
                <a:tc>
                  <a:txBody>
                    <a:bodyPr/>
                    <a:lstStyle/>
                    <a:p>
                      <a:r>
                        <a:rPr lang="en-US" dirty="0"/>
                        <a:t>Writing Scripts</a:t>
                      </a:r>
                    </a:p>
                  </a:txBody>
                  <a:tcPr marL="88983" marR="88983"/>
                </a:tc>
                <a:tc>
                  <a:txBody>
                    <a:bodyPr/>
                    <a:lstStyle/>
                    <a:p>
                      <a:r>
                        <a:rPr lang="en-US" dirty="0"/>
                        <a:t>2.87</a:t>
                      </a:r>
                    </a:p>
                  </a:txBody>
                  <a:tcPr marL="88983" marR="88983"/>
                </a:tc>
                <a:tc>
                  <a:txBody>
                    <a:bodyPr/>
                    <a:lstStyle/>
                    <a:p>
                      <a:r>
                        <a:rPr lang="en-US" dirty="0"/>
                        <a:t>0.51</a:t>
                      </a:r>
                    </a:p>
                  </a:txBody>
                  <a:tcPr marL="88983" marR="88983"/>
                </a:tc>
                <a:tc>
                  <a:txBody>
                    <a:bodyPr/>
                    <a:lstStyle/>
                    <a:p>
                      <a:r>
                        <a:rPr lang="en-US" dirty="0"/>
                        <a:t>97.91%</a:t>
                      </a:r>
                    </a:p>
                  </a:txBody>
                  <a:tcPr marL="88983" marR="88983"/>
                </a:tc>
                <a:extLst>
                  <a:ext uri="{0D108BD9-81ED-4DB2-BD59-A6C34878D82A}">
                    <a16:rowId xmlns:a16="http://schemas.microsoft.com/office/drawing/2014/main" val="10006"/>
                  </a:ext>
                </a:extLst>
              </a:tr>
              <a:tr h="370840">
                <a:tc>
                  <a:txBody>
                    <a:bodyPr/>
                    <a:lstStyle/>
                    <a:p>
                      <a:r>
                        <a:rPr lang="en-US" dirty="0">
                          <a:solidFill>
                            <a:schemeClr val="bg1">
                              <a:lumMod val="50000"/>
                              <a:lumOff val="50000"/>
                            </a:schemeClr>
                          </a:solidFill>
                        </a:rPr>
                        <a:t>GPU</a:t>
                      </a:r>
                      <a:r>
                        <a:rPr lang="en-US" baseline="0" dirty="0">
                          <a:solidFill>
                            <a:schemeClr val="bg1">
                              <a:lumMod val="50000"/>
                              <a:lumOff val="50000"/>
                            </a:schemeClr>
                          </a:solidFill>
                        </a:rPr>
                        <a:t> </a:t>
                      </a:r>
                      <a:r>
                        <a:rPr lang="en-US" dirty="0">
                          <a:solidFill>
                            <a:schemeClr val="bg1">
                              <a:lumMod val="50000"/>
                              <a:lumOff val="50000"/>
                            </a:schemeClr>
                          </a:solidFill>
                        </a:rPr>
                        <a:t>Texture test</a:t>
                      </a:r>
                    </a:p>
                  </a:txBody>
                  <a:tcPr marL="88983" marR="88983"/>
                </a:tc>
                <a:tc>
                  <a:txBody>
                    <a:bodyPr/>
                    <a:lstStyle/>
                    <a:p>
                      <a:r>
                        <a:rPr lang="en-US" dirty="0">
                          <a:solidFill>
                            <a:schemeClr val="bg1">
                              <a:lumMod val="50000"/>
                              <a:lumOff val="50000"/>
                            </a:schemeClr>
                          </a:solidFill>
                        </a:rPr>
                        <a:t>3.5</a:t>
                      </a:r>
                    </a:p>
                  </a:txBody>
                  <a:tcPr marL="88983" marR="88983"/>
                </a:tc>
                <a:tc>
                  <a:txBody>
                    <a:bodyPr/>
                    <a:lstStyle/>
                    <a:p>
                      <a:r>
                        <a:rPr lang="en-US" dirty="0">
                          <a:solidFill>
                            <a:schemeClr val="bg1">
                              <a:lumMod val="50000"/>
                              <a:lumOff val="50000"/>
                            </a:schemeClr>
                          </a:solidFill>
                        </a:rPr>
                        <a:t>2.26 </a:t>
                      </a:r>
                    </a:p>
                  </a:txBody>
                  <a:tcPr marL="88983" marR="88983"/>
                </a:tc>
                <a:tc>
                  <a:txBody>
                    <a:bodyPr/>
                    <a:lstStyle/>
                    <a:p>
                      <a:r>
                        <a:rPr lang="en-US" dirty="0">
                          <a:solidFill>
                            <a:schemeClr val="bg1">
                              <a:lumMod val="50000"/>
                              <a:lumOff val="50000"/>
                            </a:schemeClr>
                          </a:solidFill>
                        </a:rPr>
                        <a:t>81.47%</a:t>
                      </a:r>
                    </a:p>
                  </a:txBody>
                  <a:tcPr marL="88983" marR="88983"/>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lumOff val="50000"/>
                            </a:schemeClr>
                          </a:solidFill>
                        </a:rPr>
                        <a:t>GPU Light test</a:t>
                      </a:r>
                    </a:p>
                  </a:txBody>
                  <a:tcPr marL="88983" marR="88983"/>
                </a:tc>
                <a:tc>
                  <a:txBody>
                    <a:bodyPr/>
                    <a:lstStyle/>
                    <a:p>
                      <a:r>
                        <a:rPr lang="en-US" dirty="0">
                          <a:solidFill>
                            <a:schemeClr val="bg1">
                              <a:lumMod val="50000"/>
                              <a:lumOff val="50000"/>
                            </a:schemeClr>
                          </a:solidFill>
                        </a:rPr>
                        <a:t>3.52 </a:t>
                      </a:r>
                    </a:p>
                  </a:txBody>
                  <a:tcPr marL="88983" marR="88983"/>
                </a:tc>
                <a:tc>
                  <a:txBody>
                    <a:bodyPr/>
                    <a:lstStyle/>
                    <a:p>
                      <a:r>
                        <a:rPr lang="en-US" dirty="0">
                          <a:solidFill>
                            <a:schemeClr val="bg1">
                              <a:lumMod val="50000"/>
                              <a:lumOff val="50000"/>
                            </a:schemeClr>
                          </a:solidFill>
                        </a:rPr>
                        <a:t>2.27 </a:t>
                      </a:r>
                    </a:p>
                  </a:txBody>
                  <a:tcPr marL="88983" marR="889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lumOff val="50000"/>
                            </a:schemeClr>
                          </a:solidFill>
                        </a:rPr>
                        <a:t>81.23%</a:t>
                      </a:r>
                    </a:p>
                  </a:txBody>
                  <a:tcPr marL="88983" marR="88983"/>
                </a:tc>
                <a:extLst>
                  <a:ext uri="{0D108BD9-81ED-4DB2-BD59-A6C34878D82A}">
                    <a16:rowId xmlns:a16="http://schemas.microsoft.com/office/drawing/2014/main" val="10008"/>
                  </a:ext>
                </a:extLst>
              </a:tr>
              <a:tr h="370840">
                <a:tc>
                  <a:txBody>
                    <a:bodyPr/>
                    <a:lstStyle/>
                    <a:p>
                      <a:r>
                        <a:rPr lang="en-US" dirty="0"/>
                        <a:t>All cross-browser features</a:t>
                      </a:r>
                    </a:p>
                  </a:txBody>
                  <a:tcPr marL="88983" marR="88983"/>
                </a:tc>
                <a:tc>
                  <a:txBody>
                    <a:bodyPr/>
                    <a:lstStyle/>
                    <a:p>
                      <a:r>
                        <a:rPr lang="en-US" dirty="0"/>
                        <a:t>10.92</a:t>
                      </a:r>
                    </a:p>
                  </a:txBody>
                  <a:tcPr marL="88983" marR="88983"/>
                </a:tc>
                <a:tc>
                  <a:txBody>
                    <a:bodyPr/>
                    <a:lstStyle/>
                    <a:p>
                      <a:r>
                        <a:rPr lang="en-US" dirty="0"/>
                        <a:t>7.10</a:t>
                      </a:r>
                    </a:p>
                  </a:txBody>
                  <a:tcPr marL="88983" marR="88983"/>
                </a:tc>
                <a:tc>
                  <a:txBody>
                    <a:bodyPr/>
                    <a:lstStyle/>
                    <a:p>
                      <a:r>
                        <a:rPr lang="en-US" dirty="0"/>
                        <a:t>91.44%</a:t>
                      </a:r>
                    </a:p>
                  </a:txBody>
                  <a:tcPr marL="88983" marR="88983"/>
                </a:tc>
                <a:extLst>
                  <a:ext uri="{0D108BD9-81ED-4DB2-BD59-A6C34878D82A}">
                    <a16:rowId xmlns:a16="http://schemas.microsoft.com/office/drawing/2014/main" val="10009"/>
                  </a:ext>
                </a:extLst>
              </a:tr>
            </a:tbl>
          </a:graphicData>
        </a:graphic>
      </p:graphicFrame>
      <p:sp>
        <p:nvSpPr>
          <p:cNvPr id="5" name="Slide Number Placeholder 4">
            <a:extLst>
              <a:ext uri="{FF2B5EF4-FFF2-40B4-BE49-F238E27FC236}">
                <a16:creationId xmlns:a16="http://schemas.microsoft.com/office/drawing/2014/main" id="{7FE1968A-04BB-9C40-9F4A-763A2C0B8DB7}"/>
              </a:ext>
            </a:extLst>
          </p:cNvPr>
          <p:cNvSpPr>
            <a:spLocks noGrp="1"/>
          </p:cNvSpPr>
          <p:nvPr>
            <p:ph type="sldNum" sz="quarter" idx="12"/>
          </p:nvPr>
        </p:nvSpPr>
        <p:spPr/>
        <p:txBody>
          <a:bodyPr/>
          <a:lstStyle/>
          <a:p>
            <a:r>
              <a:rPr lang="en-US"/>
              <a:t>Slide </a:t>
            </a:r>
            <a:fld id="{702DE330-BCBB-B946-80CC-A575390AB9CE}" type="slidenum">
              <a:rPr lang="en-US" smtClean="0"/>
              <a:pPr/>
              <a:t>25</a:t>
            </a:fld>
            <a:r>
              <a:rPr lang="en-US"/>
              <a:t> of 37</a:t>
            </a:r>
            <a:endParaRPr lang="en-US" dirty="0"/>
          </a:p>
        </p:txBody>
      </p:sp>
    </p:spTree>
    <p:extLst>
      <p:ext uri="{BB962C8B-B14F-4D97-AF65-F5344CB8AC3E}">
        <p14:creationId xmlns:p14="http://schemas.microsoft.com/office/powerpoint/2010/main" val="861942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Cross-browser Fingerprinting Uniqueness and Stability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72219844"/>
              </p:ext>
            </p:extLst>
          </p:nvPr>
        </p:nvGraphicFramePr>
        <p:xfrm>
          <a:off x="353088" y="2183186"/>
          <a:ext cx="11485824" cy="3126713"/>
        </p:xfrm>
        <a:graphic>
          <a:graphicData uri="http://schemas.openxmlformats.org/drawingml/2006/table">
            <a:tbl>
              <a:tblPr firstRow="1" bandRow="1">
                <a:tableStyleId>{5C22544A-7EE6-4342-B048-85BDC9FD1C3A}</a:tableStyleId>
              </a:tblPr>
              <a:tblGrid>
                <a:gridCol w="1405159">
                  <a:extLst>
                    <a:ext uri="{9D8B030D-6E8A-4147-A177-3AD203B41FA5}">
                      <a16:colId xmlns:a16="http://schemas.microsoft.com/office/drawing/2014/main" val="20000"/>
                    </a:ext>
                  </a:extLst>
                </a:gridCol>
                <a:gridCol w="1516580">
                  <a:extLst>
                    <a:ext uri="{9D8B030D-6E8A-4147-A177-3AD203B41FA5}">
                      <a16:colId xmlns:a16="http://schemas.microsoft.com/office/drawing/2014/main" val="20001"/>
                    </a:ext>
                  </a:extLst>
                </a:gridCol>
                <a:gridCol w="1544764">
                  <a:extLst>
                    <a:ext uri="{9D8B030D-6E8A-4147-A177-3AD203B41FA5}">
                      <a16:colId xmlns:a16="http://schemas.microsoft.com/office/drawing/2014/main" val="20002"/>
                    </a:ext>
                  </a:extLst>
                </a:gridCol>
                <a:gridCol w="1384066">
                  <a:extLst>
                    <a:ext uri="{9D8B030D-6E8A-4147-A177-3AD203B41FA5}">
                      <a16:colId xmlns:a16="http://schemas.microsoft.com/office/drawing/2014/main" val="20003"/>
                    </a:ext>
                  </a:extLst>
                </a:gridCol>
                <a:gridCol w="1488558">
                  <a:extLst>
                    <a:ext uri="{9D8B030D-6E8A-4147-A177-3AD203B41FA5}">
                      <a16:colId xmlns:a16="http://schemas.microsoft.com/office/drawing/2014/main" val="20004"/>
                    </a:ext>
                  </a:extLst>
                </a:gridCol>
                <a:gridCol w="1382232">
                  <a:extLst>
                    <a:ext uri="{9D8B030D-6E8A-4147-A177-3AD203B41FA5}">
                      <a16:colId xmlns:a16="http://schemas.microsoft.com/office/drawing/2014/main" val="20005"/>
                    </a:ext>
                  </a:extLst>
                </a:gridCol>
                <a:gridCol w="1350335">
                  <a:extLst>
                    <a:ext uri="{9D8B030D-6E8A-4147-A177-3AD203B41FA5}">
                      <a16:colId xmlns:a16="http://schemas.microsoft.com/office/drawing/2014/main" val="20006"/>
                    </a:ext>
                  </a:extLst>
                </a:gridCol>
                <a:gridCol w="1414130">
                  <a:extLst>
                    <a:ext uri="{9D8B030D-6E8A-4147-A177-3AD203B41FA5}">
                      <a16:colId xmlns:a16="http://schemas.microsoft.com/office/drawing/2014/main" val="20007"/>
                    </a:ext>
                  </a:extLst>
                </a:gridCol>
              </a:tblGrid>
              <a:tr h="353339">
                <a:tc>
                  <a:txBody>
                    <a:bodyPr/>
                    <a:lstStyle/>
                    <a:p>
                      <a:r>
                        <a:rPr lang="en-US" dirty="0"/>
                        <a:t>Browser</a:t>
                      </a:r>
                    </a:p>
                  </a:txBody>
                  <a:tcPr/>
                </a:tc>
                <a:tc>
                  <a:txBody>
                    <a:bodyPr/>
                    <a:lstStyle/>
                    <a:p>
                      <a:r>
                        <a:rPr lang="en-US" dirty="0"/>
                        <a:t>Chrome</a:t>
                      </a:r>
                    </a:p>
                  </a:txBody>
                  <a:tcPr/>
                </a:tc>
                <a:tc>
                  <a:txBody>
                    <a:bodyPr/>
                    <a:lstStyle/>
                    <a:p>
                      <a:r>
                        <a:rPr lang="en-US" dirty="0"/>
                        <a:t>Firefox</a:t>
                      </a:r>
                    </a:p>
                  </a:txBody>
                  <a:tcPr/>
                </a:tc>
                <a:tc>
                  <a:txBody>
                    <a:bodyPr/>
                    <a:lstStyle/>
                    <a:p>
                      <a:r>
                        <a:rPr lang="en-US" dirty="0"/>
                        <a:t>Edge</a:t>
                      </a:r>
                    </a:p>
                  </a:txBody>
                  <a:tcPr/>
                </a:tc>
                <a:tc>
                  <a:txBody>
                    <a:bodyPr/>
                    <a:lstStyle/>
                    <a:p>
                      <a:r>
                        <a:rPr lang="en-US" dirty="0"/>
                        <a:t>IE</a:t>
                      </a:r>
                    </a:p>
                  </a:txBody>
                  <a:tcPr/>
                </a:tc>
                <a:tc>
                  <a:txBody>
                    <a:bodyPr/>
                    <a:lstStyle/>
                    <a:p>
                      <a:r>
                        <a:rPr lang="en-US" dirty="0"/>
                        <a:t>Opera</a:t>
                      </a:r>
                    </a:p>
                  </a:txBody>
                  <a:tcPr/>
                </a:tc>
                <a:tc>
                  <a:txBody>
                    <a:bodyPr/>
                    <a:lstStyle/>
                    <a:p>
                      <a:r>
                        <a:rPr lang="en-US" dirty="0"/>
                        <a:t>Safari</a:t>
                      </a:r>
                    </a:p>
                  </a:txBody>
                  <a:tcPr/>
                </a:tc>
                <a:tc>
                  <a:txBody>
                    <a:bodyPr/>
                    <a:lstStyle/>
                    <a:p>
                      <a:r>
                        <a:rPr lang="en-US" dirty="0"/>
                        <a:t>Others</a:t>
                      </a:r>
                    </a:p>
                  </a:txBody>
                  <a:tcPr/>
                </a:tc>
                <a:extLst>
                  <a:ext uri="{0D108BD9-81ED-4DB2-BD59-A6C34878D82A}">
                    <a16:rowId xmlns:a16="http://schemas.microsoft.com/office/drawing/2014/main" val="10000"/>
                  </a:ext>
                </a:extLst>
              </a:tr>
              <a:tr h="369009">
                <a:tc>
                  <a:txBody>
                    <a:bodyPr/>
                    <a:lstStyle/>
                    <a:p>
                      <a:r>
                        <a:rPr lang="en-US" dirty="0"/>
                        <a:t>Chrome</a:t>
                      </a:r>
                    </a:p>
                  </a:txBody>
                  <a:tcPr/>
                </a:tc>
                <a:tc>
                  <a:txBody>
                    <a:bodyPr/>
                    <a:lstStyle/>
                    <a:p>
                      <a:pPr algn="ctr"/>
                      <a:r>
                        <a:rPr lang="mr-IN" sz="1400" dirty="0"/>
                        <a:t>99.2% (100%)</a:t>
                      </a: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0001"/>
                  </a:ext>
                </a:extLst>
              </a:tr>
              <a:tr h="405804">
                <a:tc>
                  <a:txBody>
                    <a:bodyPr/>
                    <a:lstStyle/>
                    <a:p>
                      <a:r>
                        <a:rPr lang="en-US" dirty="0"/>
                        <a:t>Firefox</a:t>
                      </a:r>
                    </a:p>
                  </a:txBody>
                  <a:tcPr/>
                </a:tc>
                <a:tc>
                  <a:txBody>
                    <a:bodyPr/>
                    <a:lstStyle/>
                    <a:p>
                      <a:pPr algn="ctr"/>
                      <a:r>
                        <a:rPr lang="mr-IN" sz="1400" dirty="0"/>
                        <a:t>89.1% (90.6%)</a:t>
                      </a:r>
                      <a:endParaRPr lang="en-US" sz="1400" dirty="0"/>
                    </a:p>
                  </a:txBody>
                  <a:tcPr/>
                </a:tc>
                <a:tc>
                  <a:txBody>
                    <a:bodyPr/>
                    <a:lstStyle/>
                    <a:p>
                      <a:pPr algn="ctr"/>
                      <a:r>
                        <a:rPr lang="mr-IN" sz="1400" dirty="0"/>
                        <a:t>98.6% (100%)</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0002"/>
                  </a:ext>
                </a:extLst>
              </a:tr>
              <a:tr h="405804">
                <a:tc>
                  <a:txBody>
                    <a:bodyPr/>
                    <a:lstStyle/>
                    <a:p>
                      <a:r>
                        <a:rPr lang="en-US" dirty="0"/>
                        <a:t>Edge</a:t>
                      </a:r>
                    </a:p>
                  </a:txBody>
                  <a:tcPr/>
                </a:tc>
                <a:tc>
                  <a:txBody>
                    <a:bodyPr/>
                    <a:lstStyle/>
                    <a:p>
                      <a:pPr algn="ctr"/>
                      <a:r>
                        <a:rPr lang="mr-IN" sz="1400" dirty="0"/>
                        <a:t>87.5% (92.6%)</a:t>
                      </a:r>
                      <a:endParaRPr lang="en-US" sz="1400" dirty="0"/>
                    </a:p>
                  </a:txBody>
                  <a:tcPr/>
                </a:tc>
                <a:tc>
                  <a:txBody>
                    <a:bodyPr/>
                    <a:lstStyle/>
                    <a:p>
                      <a:pPr algn="ctr"/>
                      <a:r>
                        <a:rPr lang="mr-IN" sz="1400" dirty="0"/>
                        <a:t>97.9% (95.9%) </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a:t>100% (100%)</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0003"/>
                  </a:ext>
                </a:extLst>
              </a:tr>
              <a:tr h="405804">
                <a:tc>
                  <a:txBody>
                    <a:bodyPr/>
                    <a:lstStyle/>
                    <a:p>
                      <a:r>
                        <a:rPr lang="en-US" dirty="0"/>
                        <a:t>IE</a:t>
                      </a:r>
                    </a:p>
                  </a:txBody>
                  <a:tcPr/>
                </a:tc>
                <a:tc>
                  <a:txBody>
                    <a:bodyPr/>
                    <a:lstStyle/>
                    <a:p>
                      <a:pPr algn="ctr"/>
                      <a:r>
                        <a:rPr lang="mr-IN" sz="1400" dirty="0"/>
                        <a:t>85.1% (93.1%)</a:t>
                      </a:r>
                      <a:endParaRPr lang="en-US" sz="1400" dirty="0"/>
                    </a:p>
                  </a:txBody>
                  <a:tcPr/>
                </a:tc>
                <a:tc>
                  <a:txBody>
                    <a:bodyPr/>
                    <a:lstStyle/>
                    <a:p>
                      <a:pPr algn="ctr"/>
                      <a:r>
                        <a:rPr lang="mr-IN" sz="1400" dirty="0"/>
                        <a:t>91.8% (90.7%) </a:t>
                      </a:r>
                      <a:endParaRPr lang="en-US" sz="1400" dirty="0"/>
                    </a:p>
                  </a:txBody>
                  <a:tcPr/>
                </a:tc>
                <a:tc>
                  <a:txBody>
                    <a:bodyPr/>
                    <a:lstStyle/>
                    <a:p>
                      <a:pPr algn="ctr"/>
                      <a:r>
                        <a:rPr lang="mr-IN" sz="1400" dirty="0"/>
                        <a:t>100% (95.7%) </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a:t>100% (100%)</a:t>
                      </a: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0004"/>
                  </a:ext>
                </a:extLst>
              </a:tr>
              <a:tr h="405804">
                <a:tc>
                  <a:txBody>
                    <a:bodyPr/>
                    <a:lstStyle/>
                    <a:p>
                      <a:r>
                        <a:rPr lang="en-US" dirty="0"/>
                        <a:t>Opera</a:t>
                      </a:r>
                    </a:p>
                  </a:txBody>
                  <a:tcPr/>
                </a:tc>
                <a:tc>
                  <a:txBody>
                    <a:bodyPr/>
                    <a:lstStyle/>
                    <a:p>
                      <a:pPr algn="ctr"/>
                      <a:r>
                        <a:rPr lang="mr-IN" sz="1400" dirty="0"/>
                        <a:t>90.9% (90.0%)</a:t>
                      </a:r>
                      <a:endParaRPr lang="en-US" sz="1400" dirty="0"/>
                    </a:p>
                  </a:txBody>
                  <a:tcPr/>
                </a:tc>
                <a:tc>
                  <a:txBody>
                    <a:bodyPr/>
                    <a:lstStyle/>
                    <a:p>
                      <a:pPr algn="ctr"/>
                      <a:r>
                        <a:rPr lang="mr-IN" sz="1400" dirty="0"/>
                        <a:t>100% (89.7%) </a:t>
                      </a:r>
                      <a:endParaRPr lang="en-US" sz="1400" dirty="0"/>
                    </a:p>
                  </a:txBody>
                  <a:tcPr/>
                </a:tc>
                <a:tc>
                  <a:txBody>
                    <a:bodyPr/>
                    <a:lstStyle/>
                    <a:p>
                      <a:pPr algn="ctr"/>
                      <a:r>
                        <a:rPr lang="mr-IN" sz="1400" dirty="0"/>
                        <a:t>100% (100%) </a:t>
                      </a:r>
                      <a:endParaRPr lang="en-US" sz="1400" dirty="0"/>
                    </a:p>
                  </a:txBody>
                  <a:tcPr/>
                </a:tc>
                <a:tc>
                  <a:txBody>
                    <a:bodyPr/>
                    <a:lstStyle/>
                    <a:p>
                      <a:pPr algn="ctr"/>
                      <a:r>
                        <a:rPr lang="mr-IN" sz="1400" dirty="0"/>
                        <a:t>100% (60.0%) </a:t>
                      </a:r>
                      <a:endParaRPr lang="en-US" sz="1400" dirty="0"/>
                    </a:p>
                  </a:txBody>
                  <a:tcPr/>
                </a:tc>
                <a:tc>
                  <a:txBody>
                    <a:bodyPr/>
                    <a:lstStyle/>
                    <a:p>
                      <a:pPr algn="ctr"/>
                      <a:r>
                        <a:rPr lang="mr-IN" sz="1400" dirty="0"/>
                        <a:t>100% (100%)</a:t>
                      </a:r>
                      <a:endParaRPr lang="en-US" sz="1400" dirty="0"/>
                    </a:p>
                  </a:txBody>
                  <a:tcPr/>
                </a:tc>
                <a:tc>
                  <a:txBody>
                    <a:bodyPr/>
                    <a:lstStyle/>
                    <a:p>
                      <a:pPr algn="ctr"/>
                      <a:endParaRPr lang="en-US" sz="1400" dirty="0"/>
                    </a:p>
                  </a:txBody>
                  <a:tcPr/>
                </a:tc>
                <a:tc>
                  <a:txBody>
                    <a:bodyPr/>
                    <a:lstStyle/>
                    <a:p>
                      <a:pPr algn="ctr"/>
                      <a:endParaRPr lang="en-US" sz="1400"/>
                    </a:p>
                  </a:txBody>
                  <a:tcPr/>
                </a:tc>
                <a:extLst>
                  <a:ext uri="{0D108BD9-81ED-4DB2-BD59-A6C34878D82A}">
                    <a16:rowId xmlns:a16="http://schemas.microsoft.com/office/drawing/2014/main" val="10005"/>
                  </a:ext>
                </a:extLst>
              </a:tr>
              <a:tr h="402968">
                <a:tc>
                  <a:txBody>
                    <a:bodyPr/>
                    <a:lstStyle/>
                    <a:p>
                      <a:r>
                        <a:rPr lang="en-US" dirty="0"/>
                        <a:t>Safari</a:t>
                      </a:r>
                    </a:p>
                  </a:txBody>
                  <a:tcPr/>
                </a:tc>
                <a:tc>
                  <a:txBody>
                    <a:bodyPr/>
                    <a:lstStyle/>
                    <a:p>
                      <a:pPr algn="ctr"/>
                      <a:r>
                        <a:rPr lang="mr-IN" sz="1400" dirty="0"/>
                        <a:t>100% (89.7%)</a:t>
                      </a:r>
                      <a:endParaRPr lang="en-US" sz="1400" dirty="0"/>
                    </a:p>
                  </a:txBody>
                  <a:tcPr/>
                </a:tc>
                <a:tc>
                  <a:txBody>
                    <a:bodyPr/>
                    <a:lstStyle/>
                    <a:p>
                      <a:pPr algn="ctr"/>
                      <a:r>
                        <a:rPr lang="mr-IN" sz="1400" dirty="0"/>
                        <a:t>100% (84.8%) </a:t>
                      </a:r>
                      <a:endParaRPr lang="en-US" sz="1400" dirty="0"/>
                    </a:p>
                  </a:txBody>
                  <a:tcPr/>
                </a:tc>
                <a:tc>
                  <a:txBody>
                    <a:bodyPr/>
                    <a:lstStyle/>
                    <a:p>
                      <a:pPr algn="ctr"/>
                      <a:r>
                        <a:rPr lang="mr-IN" sz="1400" dirty="0" err="1"/>
                        <a:t>N</a:t>
                      </a:r>
                      <a:r>
                        <a:rPr lang="mr-IN" sz="1400" dirty="0"/>
                        <a:t>/</a:t>
                      </a:r>
                      <a:r>
                        <a:rPr lang="mr-IN" sz="1400" dirty="0" err="1"/>
                        <a:t>A</a:t>
                      </a:r>
                      <a:endParaRPr lang="en-US" sz="1400" dirty="0"/>
                    </a:p>
                  </a:txBody>
                  <a:tcPr/>
                </a:tc>
                <a:tc>
                  <a:txBody>
                    <a:bodyPr/>
                    <a:lstStyle/>
                    <a:p>
                      <a:pPr algn="ctr"/>
                      <a:r>
                        <a:rPr lang="mr-IN" sz="1400" dirty="0" err="1"/>
                        <a:t>N</a:t>
                      </a:r>
                      <a:r>
                        <a:rPr lang="mr-IN" sz="1400" dirty="0"/>
                        <a:t>/</a:t>
                      </a:r>
                      <a:r>
                        <a:rPr lang="mr-IN" sz="1400" dirty="0" err="1"/>
                        <a:t>A</a:t>
                      </a:r>
                      <a:endParaRPr lang="en-US" sz="1400" dirty="0"/>
                    </a:p>
                  </a:txBody>
                  <a:tcPr/>
                </a:tc>
                <a:tc>
                  <a:txBody>
                    <a:bodyPr/>
                    <a:lstStyle/>
                    <a:p>
                      <a:pPr algn="ctr"/>
                      <a:r>
                        <a:rPr lang="mr-IN" sz="1400" dirty="0"/>
                        <a:t>100% (100%) </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a:t>100% (100%)</a:t>
                      </a:r>
                      <a:endParaRPr lang="en-US" sz="1400" dirty="0"/>
                    </a:p>
                  </a:txBody>
                  <a:tcPr/>
                </a:tc>
                <a:tc>
                  <a:txBody>
                    <a:bodyPr/>
                    <a:lstStyle/>
                    <a:p>
                      <a:pPr algn="ctr"/>
                      <a:endParaRPr lang="en-US" sz="1400" dirty="0"/>
                    </a:p>
                  </a:txBody>
                  <a:tcPr/>
                </a:tc>
                <a:extLst>
                  <a:ext uri="{0D108BD9-81ED-4DB2-BD59-A6C34878D82A}">
                    <a16:rowId xmlns:a16="http://schemas.microsoft.com/office/drawing/2014/main" val="10006"/>
                  </a:ext>
                </a:extLst>
              </a:tr>
              <a:tr h="298387">
                <a:tc>
                  <a:txBody>
                    <a:bodyPr/>
                    <a:lstStyle/>
                    <a:p>
                      <a:r>
                        <a:rPr lang="en-US" dirty="0"/>
                        <a:t>Others</a:t>
                      </a:r>
                    </a:p>
                  </a:txBody>
                  <a:tcPr/>
                </a:tc>
                <a:tc>
                  <a:txBody>
                    <a:bodyPr/>
                    <a:lstStyle/>
                    <a:p>
                      <a:pPr algn="ctr"/>
                      <a:r>
                        <a:rPr lang="mr-IN" sz="1400" dirty="0"/>
                        <a:t>100% (22.2%)</a:t>
                      </a:r>
                      <a:endParaRPr lang="en-US" sz="1400" dirty="0"/>
                    </a:p>
                  </a:txBody>
                  <a:tcPr/>
                </a:tc>
                <a:tc>
                  <a:txBody>
                    <a:bodyPr/>
                    <a:lstStyle/>
                    <a:p>
                      <a:pPr algn="ctr"/>
                      <a:r>
                        <a:rPr lang="mr-IN" sz="1400" dirty="0"/>
                        <a:t>100% (33.3%)</a:t>
                      </a:r>
                      <a:endParaRPr lang="en-US" sz="1400" dirty="0"/>
                    </a:p>
                  </a:txBody>
                  <a:tcPr/>
                </a:tc>
                <a:tc>
                  <a:txBody>
                    <a:bodyPr/>
                    <a:lstStyle/>
                    <a:p>
                      <a:pPr algn="ctr"/>
                      <a:r>
                        <a:rPr lang="mr-IN" sz="1400" dirty="0"/>
                        <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a:t>100% (50%) </a:t>
                      </a:r>
                      <a:endParaRPr lang="en-US" sz="1400" dirty="0"/>
                    </a:p>
                  </a:txBody>
                  <a:tcPr/>
                </a:tc>
                <a:tc>
                  <a:txBody>
                    <a:bodyPr/>
                    <a:lstStyle/>
                    <a:p>
                      <a:pPr algn="ctr"/>
                      <a:r>
                        <a:rPr lang="mr-IN" sz="1400" dirty="0"/>
                        <a:t>-</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a:t>100% (100%)</a:t>
                      </a:r>
                      <a:endParaRPr lang="en-US" sz="1400" dirty="0"/>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4946073" y="5590309"/>
            <a:ext cx="2400300" cy="369332"/>
          </a:xfrm>
          <a:prstGeom prst="rect">
            <a:avLst/>
          </a:prstGeom>
          <a:noFill/>
        </p:spPr>
        <p:txBody>
          <a:bodyPr wrap="square" rtlCol="0">
            <a:spAutoFit/>
          </a:bodyPr>
          <a:lstStyle/>
          <a:p>
            <a:r>
              <a:rPr lang="en-US" dirty="0"/>
              <a:t>Uniqueness (Stability)</a:t>
            </a:r>
          </a:p>
        </p:txBody>
      </p:sp>
      <p:sp>
        <p:nvSpPr>
          <p:cNvPr id="8" name="Slide Number Placeholder 7">
            <a:extLst>
              <a:ext uri="{FF2B5EF4-FFF2-40B4-BE49-F238E27FC236}">
                <a16:creationId xmlns:a16="http://schemas.microsoft.com/office/drawing/2014/main" id="{C1A87880-C002-2644-AE98-F47D68BD3D3E}"/>
              </a:ext>
            </a:extLst>
          </p:cNvPr>
          <p:cNvSpPr>
            <a:spLocks noGrp="1"/>
          </p:cNvSpPr>
          <p:nvPr>
            <p:ph type="sldNum" sz="quarter" idx="12"/>
          </p:nvPr>
        </p:nvSpPr>
        <p:spPr/>
        <p:txBody>
          <a:bodyPr/>
          <a:lstStyle/>
          <a:p>
            <a:r>
              <a:rPr lang="en-US"/>
              <a:t>Slide </a:t>
            </a:r>
            <a:fld id="{702DE330-BCBB-B946-80CC-A575390AB9CE}" type="slidenum">
              <a:rPr lang="en-US" smtClean="0"/>
              <a:pPr/>
              <a:t>26</a:t>
            </a:fld>
            <a:r>
              <a:rPr lang="en-US"/>
              <a:t> of 37</a:t>
            </a:r>
            <a:endParaRPr lang="en-US" dirty="0"/>
          </a:p>
        </p:txBody>
      </p:sp>
    </p:spTree>
    <p:extLst>
      <p:ext uri="{BB962C8B-B14F-4D97-AF65-F5344CB8AC3E}">
        <p14:creationId xmlns:p14="http://schemas.microsoft.com/office/powerpoint/2010/main" val="1917034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3" name="Content Placeholder 2"/>
          <p:cNvSpPr>
            <a:spLocks noGrp="1"/>
          </p:cNvSpPr>
          <p:nvPr>
            <p:ph idx="1"/>
          </p:nvPr>
        </p:nvSpPr>
        <p:spPr/>
        <p:txBody>
          <a:bodyPr>
            <a:normAutofit/>
          </a:bodyPr>
          <a:lstStyle/>
          <a:p>
            <a:r>
              <a:rPr lang="en-US" dirty="0">
                <a:solidFill>
                  <a:schemeClr val="tx1">
                    <a:lumMod val="50000"/>
                  </a:schemeClr>
                </a:solidFill>
              </a:rPr>
              <a:t>Background</a:t>
            </a:r>
          </a:p>
          <a:p>
            <a:r>
              <a:rPr lang="en-US" dirty="0">
                <a:solidFill>
                  <a:schemeClr val="tx1">
                    <a:lumMod val="50000"/>
                  </a:schemeClr>
                </a:solidFill>
              </a:rPr>
              <a:t>Design </a:t>
            </a:r>
          </a:p>
          <a:p>
            <a:pPr lvl="1"/>
            <a:r>
              <a:rPr lang="en-US" dirty="0">
                <a:solidFill>
                  <a:schemeClr val="tx1">
                    <a:lumMod val="50000"/>
                  </a:schemeClr>
                </a:solidFill>
              </a:rPr>
              <a:t>Known features</a:t>
            </a:r>
          </a:p>
          <a:p>
            <a:pPr lvl="1"/>
            <a:r>
              <a:rPr lang="en-US" dirty="0">
                <a:solidFill>
                  <a:schemeClr val="tx1">
                    <a:lumMod val="50000"/>
                  </a:schemeClr>
                </a:solidFill>
              </a:rPr>
              <a:t>New features</a:t>
            </a:r>
          </a:p>
          <a:p>
            <a:pPr lvl="1"/>
            <a:r>
              <a:rPr lang="en-US" dirty="0">
                <a:solidFill>
                  <a:schemeClr val="tx1">
                    <a:lumMod val="50000"/>
                  </a:schemeClr>
                </a:solidFill>
              </a:rPr>
              <a:t>Improvement of known features</a:t>
            </a:r>
          </a:p>
          <a:p>
            <a:r>
              <a:rPr lang="en-US" dirty="0">
                <a:solidFill>
                  <a:schemeClr val="tx1">
                    <a:lumMod val="50000"/>
                  </a:schemeClr>
                </a:solidFill>
              </a:rPr>
              <a:t>Evaluation</a:t>
            </a:r>
          </a:p>
          <a:p>
            <a:r>
              <a:rPr lang="en-US" b="1" i="1" dirty="0">
                <a:solidFill>
                  <a:srgbClr val="FFFF00"/>
                </a:solidFill>
              </a:rPr>
              <a:t>Conclusion </a:t>
            </a:r>
          </a:p>
          <a:p>
            <a:endParaRPr lang="en-US" dirty="0"/>
          </a:p>
        </p:txBody>
      </p:sp>
      <p:sp>
        <p:nvSpPr>
          <p:cNvPr id="6" name="Slide Number Placeholder 5">
            <a:extLst>
              <a:ext uri="{FF2B5EF4-FFF2-40B4-BE49-F238E27FC236}">
                <a16:creationId xmlns:a16="http://schemas.microsoft.com/office/drawing/2014/main" id="{AB20A819-3D49-FF4B-A914-B0A415A3E267}"/>
              </a:ext>
            </a:extLst>
          </p:cNvPr>
          <p:cNvSpPr>
            <a:spLocks noGrp="1"/>
          </p:cNvSpPr>
          <p:nvPr>
            <p:ph type="sldNum" sz="quarter" idx="12"/>
          </p:nvPr>
        </p:nvSpPr>
        <p:spPr/>
        <p:txBody>
          <a:bodyPr/>
          <a:lstStyle/>
          <a:p>
            <a:r>
              <a:rPr lang="en-US"/>
              <a:t>Slide </a:t>
            </a:r>
            <a:fld id="{702DE330-BCBB-B946-80CC-A575390AB9CE}" type="slidenum">
              <a:rPr lang="en-US" smtClean="0"/>
              <a:pPr/>
              <a:t>27</a:t>
            </a:fld>
            <a:r>
              <a:rPr lang="en-US"/>
              <a:t> of 37</a:t>
            </a:r>
            <a:endParaRPr lang="en-US" dirty="0"/>
          </a:p>
        </p:txBody>
      </p:sp>
    </p:spTree>
    <p:extLst>
      <p:ext uri="{BB962C8B-B14F-4D97-AF65-F5344CB8AC3E}">
        <p14:creationId xmlns:p14="http://schemas.microsoft.com/office/powerpoint/2010/main" val="1987020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Single browser</a:t>
            </a:r>
          </a:p>
        </p:txBody>
      </p:sp>
      <p:sp>
        <p:nvSpPr>
          <p:cNvPr id="4" name="Content Placeholder 3"/>
          <p:cNvSpPr>
            <a:spLocks noGrp="1"/>
          </p:cNvSpPr>
          <p:nvPr>
            <p:ph sz="half" idx="2"/>
          </p:nvPr>
        </p:nvSpPr>
        <p:spPr/>
        <p:txBody>
          <a:bodyPr/>
          <a:lstStyle/>
          <a:p>
            <a:r>
              <a:rPr lang="en-US" dirty="0"/>
              <a:t>Improved the uniqueness of existing work</a:t>
            </a:r>
          </a:p>
          <a:p>
            <a:pPr lvl="1"/>
            <a:r>
              <a:rPr lang="en-US" dirty="0"/>
              <a:t>90.84% (</a:t>
            </a:r>
            <a:r>
              <a:rPr lang="en-US" dirty="0" err="1"/>
              <a:t>AmIUnique</a:t>
            </a:r>
            <a:r>
              <a:rPr lang="en-US" dirty="0"/>
              <a:t>) -&gt; 99.24% (ours)</a:t>
            </a:r>
          </a:p>
          <a:p>
            <a:endParaRPr lang="en-US" dirty="0"/>
          </a:p>
          <a:p>
            <a:endParaRPr lang="en-US" dirty="0"/>
          </a:p>
        </p:txBody>
      </p:sp>
      <p:sp>
        <p:nvSpPr>
          <p:cNvPr id="5" name="Text Placeholder 4"/>
          <p:cNvSpPr>
            <a:spLocks noGrp="1"/>
          </p:cNvSpPr>
          <p:nvPr>
            <p:ph type="body" sz="quarter" idx="3"/>
          </p:nvPr>
        </p:nvSpPr>
        <p:spPr/>
        <p:txBody>
          <a:bodyPr/>
          <a:lstStyle/>
          <a:p>
            <a:r>
              <a:rPr lang="en-US" dirty="0"/>
              <a:t>Cross browser</a:t>
            </a:r>
          </a:p>
        </p:txBody>
      </p:sp>
      <p:sp>
        <p:nvSpPr>
          <p:cNvPr id="6" name="Content Placeholder 5"/>
          <p:cNvSpPr>
            <a:spLocks noGrp="1"/>
          </p:cNvSpPr>
          <p:nvPr>
            <p:ph sz="quarter" idx="4"/>
          </p:nvPr>
        </p:nvSpPr>
        <p:spPr/>
        <p:txBody>
          <a:bodyPr/>
          <a:lstStyle/>
          <a:p>
            <a:r>
              <a:rPr lang="en-US" dirty="0"/>
              <a:t>A reliable and usable approach to fingerprint machine</a:t>
            </a:r>
          </a:p>
          <a:p>
            <a:r>
              <a:rPr lang="en-US" dirty="0"/>
              <a:t>83.24% uniqueness and 91.44% stability</a:t>
            </a:r>
          </a:p>
        </p:txBody>
      </p:sp>
      <p:sp>
        <p:nvSpPr>
          <p:cNvPr id="9" name="Slide Number Placeholder 8">
            <a:extLst>
              <a:ext uri="{FF2B5EF4-FFF2-40B4-BE49-F238E27FC236}">
                <a16:creationId xmlns:a16="http://schemas.microsoft.com/office/drawing/2014/main" id="{0E63D9E3-E5CA-8446-97C6-BDFBF7EFDD05}"/>
              </a:ext>
            </a:extLst>
          </p:cNvPr>
          <p:cNvSpPr>
            <a:spLocks noGrp="1"/>
          </p:cNvSpPr>
          <p:nvPr>
            <p:ph type="sldNum" sz="quarter" idx="12"/>
          </p:nvPr>
        </p:nvSpPr>
        <p:spPr/>
        <p:txBody>
          <a:bodyPr/>
          <a:lstStyle/>
          <a:p>
            <a:r>
              <a:rPr lang="en-US"/>
              <a:t>Slide </a:t>
            </a:r>
            <a:fld id="{67FA8DCC-BD13-664E-878B-9FEFD3A41EB1}" type="slidenum">
              <a:rPr lang="en-US" smtClean="0"/>
              <a:pPr/>
              <a:t>28</a:t>
            </a:fld>
            <a:r>
              <a:rPr lang="en-US"/>
              <a:t> of 37</a:t>
            </a:r>
            <a:endParaRPr lang="en-US" dirty="0"/>
          </a:p>
        </p:txBody>
      </p:sp>
    </p:spTree>
    <p:extLst>
      <p:ext uri="{BB962C8B-B14F-4D97-AF65-F5344CB8AC3E}">
        <p14:creationId xmlns:p14="http://schemas.microsoft.com/office/powerpoint/2010/main" val="43954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Fingerprinting</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solidFill>
                  <a:schemeClr val="tx1">
                    <a:lumMod val="50000"/>
                  </a:schemeClr>
                </a:solidFill>
              </a:rPr>
              <a:t>Cross-browser Fingerprinting</a:t>
            </a:r>
          </a:p>
          <a:p>
            <a:r>
              <a:rPr lang="en-US" b="1" i="1" dirty="0">
                <a:solidFill>
                  <a:srgbClr val="FFFF00"/>
                </a:solidFill>
              </a:rPr>
              <a:t>Dynamic Fingerprinting</a:t>
            </a:r>
          </a:p>
          <a:p>
            <a:r>
              <a:rPr lang="en-US" dirty="0"/>
              <a:t>Measurement</a:t>
            </a:r>
          </a:p>
          <a:p>
            <a:r>
              <a:rPr lang="en-US" dirty="0"/>
              <a:t>How to prevent</a:t>
            </a:r>
          </a:p>
          <a:p>
            <a:endParaRPr lang="en-US" dirty="0"/>
          </a:p>
        </p:txBody>
      </p:sp>
      <p:sp>
        <p:nvSpPr>
          <p:cNvPr id="6" name="Slide Number Placeholder 5">
            <a:extLst>
              <a:ext uri="{FF2B5EF4-FFF2-40B4-BE49-F238E27FC236}">
                <a16:creationId xmlns:a16="http://schemas.microsoft.com/office/drawing/2014/main" id="{07EBEB7D-569C-6645-83F1-5D0927F4F130}"/>
              </a:ext>
            </a:extLst>
          </p:cNvPr>
          <p:cNvSpPr>
            <a:spLocks noGrp="1"/>
          </p:cNvSpPr>
          <p:nvPr>
            <p:ph type="sldNum" sz="quarter" idx="12"/>
          </p:nvPr>
        </p:nvSpPr>
        <p:spPr/>
        <p:txBody>
          <a:bodyPr/>
          <a:lstStyle/>
          <a:p>
            <a:r>
              <a:rPr lang="en-US"/>
              <a:t>Slide </a:t>
            </a:r>
            <a:fld id="{702DE330-BCBB-B946-80CC-A575390AB9CE}" type="slidenum">
              <a:rPr lang="en-US" smtClean="0"/>
              <a:pPr/>
              <a:t>29</a:t>
            </a:fld>
            <a:r>
              <a:rPr lang="en-US"/>
              <a:t> of 37</a:t>
            </a:r>
            <a:endParaRPr lang="en-US" dirty="0"/>
          </a:p>
        </p:txBody>
      </p:sp>
    </p:spTree>
    <p:extLst>
      <p:ext uri="{BB962C8B-B14F-4D97-AF65-F5344CB8AC3E}">
        <p14:creationId xmlns:p14="http://schemas.microsoft.com/office/powerpoint/2010/main" val="213825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Cross-browser Fingerprinting</a:t>
            </a:r>
          </a:p>
        </p:txBody>
      </p:sp>
      <p:sp>
        <p:nvSpPr>
          <p:cNvPr id="3" name="Content Placeholder 2"/>
          <p:cNvSpPr>
            <a:spLocks noGrp="1"/>
          </p:cNvSpPr>
          <p:nvPr>
            <p:ph idx="1"/>
          </p:nvPr>
        </p:nvSpPr>
        <p:spPr>
          <a:xfrm>
            <a:off x="1120000" y="1825625"/>
            <a:ext cx="10233800" cy="4351338"/>
          </a:xfrm>
        </p:spPr>
        <p:txBody>
          <a:bodyPr>
            <a:normAutofit/>
          </a:bodyPr>
          <a:lstStyle/>
          <a:p>
            <a:r>
              <a:rPr lang="en-US" b="1" i="1" dirty="0">
                <a:solidFill>
                  <a:srgbClr val="FFFF00"/>
                </a:solidFill>
              </a:rPr>
              <a:t>Cross-browser Fingerprinting</a:t>
            </a:r>
          </a:p>
          <a:p>
            <a:r>
              <a:rPr lang="en-US" dirty="0"/>
              <a:t>Dynamic Fingerprinting</a:t>
            </a:r>
          </a:p>
          <a:p>
            <a:r>
              <a:rPr lang="en-US" dirty="0"/>
              <a:t>Measurement</a:t>
            </a:r>
          </a:p>
          <a:p>
            <a:r>
              <a:rPr lang="en-US" dirty="0"/>
              <a:t>How to prevent</a:t>
            </a:r>
          </a:p>
          <a:p>
            <a:endParaRPr lang="en-US" dirty="0"/>
          </a:p>
        </p:txBody>
      </p:sp>
      <p:sp>
        <p:nvSpPr>
          <p:cNvPr id="6" name="Slide Number Placeholder 5">
            <a:extLst>
              <a:ext uri="{FF2B5EF4-FFF2-40B4-BE49-F238E27FC236}">
                <a16:creationId xmlns:a16="http://schemas.microsoft.com/office/drawing/2014/main" id="{D1598BBB-9C37-634A-A4FC-5CC82CCD7A31}"/>
              </a:ext>
            </a:extLst>
          </p:cNvPr>
          <p:cNvSpPr>
            <a:spLocks noGrp="1"/>
          </p:cNvSpPr>
          <p:nvPr>
            <p:ph type="sldNum" sz="quarter" idx="12"/>
          </p:nvPr>
        </p:nvSpPr>
        <p:spPr/>
        <p:txBody>
          <a:bodyPr/>
          <a:lstStyle/>
          <a:p>
            <a:r>
              <a:rPr lang="en-US"/>
              <a:t>Slide </a:t>
            </a:r>
            <a:fld id="{702DE330-BCBB-B946-80CC-A575390AB9CE}" type="slidenum">
              <a:rPr lang="en-US" smtClean="0"/>
              <a:pPr/>
              <a:t>3</a:t>
            </a:fld>
            <a:r>
              <a:rPr lang="en-US"/>
              <a:t> of 37</a:t>
            </a:r>
            <a:endParaRPr lang="en-US" dirty="0"/>
          </a:p>
        </p:txBody>
      </p:sp>
    </p:spTree>
    <p:extLst>
      <p:ext uri="{BB962C8B-B14F-4D97-AF65-F5344CB8AC3E}">
        <p14:creationId xmlns:p14="http://schemas.microsoft.com/office/powerpoint/2010/main" val="3092088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 of current part</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t>Introduction</a:t>
            </a:r>
          </a:p>
          <a:p>
            <a:r>
              <a:rPr lang="en-US" dirty="0"/>
              <a:t>Major challenges</a:t>
            </a:r>
          </a:p>
          <a:p>
            <a:endParaRPr lang="en-US" dirty="0"/>
          </a:p>
        </p:txBody>
      </p:sp>
      <p:sp>
        <p:nvSpPr>
          <p:cNvPr id="6" name="Slide Number Placeholder 5">
            <a:extLst>
              <a:ext uri="{FF2B5EF4-FFF2-40B4-BE49-F238E27FC236}">
                <a16:creationId xmlns:a16="http://schemas.microsoft.com/office/drawing/2014/main" id="{770F073F-75F9-FA48-BC0A-F6ED3890F027}"/>
              </a:ext>
            </a:extLst>
          </p:cNvPr>
          <p:cNvSpPr>
            <a:spLocks noGrp="1"/>
          </p:cNvSpPr>
          <p:nvPr>
            <p:ph type="sldNum" sz="quarter" idx="12"/>
          </p:nvPr>
        </p:nvSpPr>
        <p:spPr/>
        <p:txBody>
          <a:bodyPr/>
          <a:lstStyle/>
          <a:p>
            <a:r>
              <a:rPr lang="en-US"/>
              <a:t>Slide </a:t>
            </a:r>
            <a:fld id="{702DE330-BCBB-B946-80CC-A575390AB9CE}" type="slidenum">
              <a:rPr lang="en-US" smtClean="0"/>
              <a:pPr/>
              <a:t>30</a:t>
            </a:fld>
            <a:r>
              <a:rPr lang="en-US"/>
              <a:t> of 37</a:t>
            </a:r>
            <a:endParaRPr lang="en-US" dirty="0"/>
          </a:p>
        </p:txBody>
      </p:sp>
    </p:spTree>
    <p:extLst>
      <p:ext uri="{BB962C8B-B14F-4D97-AF65-F5344CB8AC3E}">
        <p14:creationId xmlns:p14="http://schemas.microsoft.com/office/powerpoint/2010/main" val="3273936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t>Browser fingerprint may change by time</a:t>
            </a:r>
          </a:p>
          <a:p>
            <a:pPr lvl="1"/>
            <a:r>
              <a:rPr lang="en-US" dirty="0"/>
              <a:t>Browser update</a:t>
            </a:r>
          </a:p>
          <a:p>
            <a:pPr lvl="1"/>
            <a:r>
              <a:rPr lang="en-US" dirty="0"/>
              <a:t>OS update</a:t>
            </a:r>
          </a:p>
          <a:p>
            <a:pPr lvl="1"/>
            <a:r>
              <a:rPr lang="en-US" dirty="0"/>
              <a:t>Hardware changes</a:t>
            </a:r>
          </a:p>
          <a:p>
            <a:pPr lvl="1"/>
            <a:r>
              <a:rPr lang="en-US" dirty="0"/>
              <a:t>Software update</a:t>
            </a:r>
          </a:p>
          <a:p>
            <a:pPr lvl="1"/>
            <a:r>
              <a:rPr lang="en-US" dirty="0"/>
              <a:t>etc. </a:t>
            </a:r>
          </a:p>
          <a:p>
            <a:r>
              <a:rPr lang="en-US" dirty="0"/>
              <a:t>One browser instance may have multiple fingerprints</a:t>
            </a:r>
          </a:p>
        </p:txBody>
      </p:sp>
      <p:sp>
        <p:nvSpPr>
          <p:cNvPr id="6" name="Slide Number Placeholder 5">
            <a:extLst>
              <a:ext uri="{FF2B5EF4-FFF2-40B4-BE49-F238E27FC236}">
                <a16:creationId xmlns:a16="http://schemas.microsoft.com/office/drawing/2014/main" id="{6161C246-3FF5-B146-BC13-9A2D13DD0654}"/>
              </a:ext>
            </a:extLst>
          </p:cNvPr>
          <p:cNvSpPr>
            <a:spLocks noGrp="1"/>
          </p:cNvSpPr>
          <p:nvPr>
            <p:ph type="sldNum" sz="quarter" idx="12"/>
          </p:nvPr>
        </p:nvSpPr>
        <p:spPr/>
        <p:txBody>
          <a:bodyPr/>
          <a:lstStyle/>
          <a:p>
            <a:r>
              <a:rPr lang="en-US"/>
              <a:t>Slide </a:t>
            </a:r>
            <a:fld id="{702DE330-BCBB-B946-80CC-A575390AB9CE}" type="slidenum">
              <a:rPr lang="en-US" smtClean="0"/>
              <a:pPr/>
              <a:t>31</a:t>
            </a:fld>
            <a:r>
              <a:rPr lang="en-US"/>
              <a:t> of 37</a:t>
            </a:r>
            <a:endParaRPr lang="en-US" dirty="0"/>
          </a:p>
        </p:txBody>
      </p:sp>
    </p:spTree>
    <p:extLst>
      <p:ext uri="{BB962C8B-B14F-4D97-AF65-F5344CB8AC3E}">
        <p14:creationId xmlns:p14="http://schemas.microsoft.com/office/powerpoint/2010/main" val="138882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Challenge</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t>Rule based</a:t>
            </a:r>
          </a:p>
          <a:p>
            <a:pPr lvl="1"/>
            <a:r>
              <a:rPr lang="en-US" dirty="0"/>
              <a:t>Hard to get the differences of images and hash values</a:t>
            </a:r>
          </a:p>
          <a:p>
            <a:r>
              <a:rPr lang="en-US" dirty="0"/>
              <a:t>Machine learning </a:t>
            </a:r>
          </a:p>
          <a:p>
            <a:pPr lvl="1"/>
            <a:r>
              <a:rPr lang="en-US" dirty="0"/>
              <a:t>Hard to generate the distance between feature values</a:t>
            </a:r>
          </a:p>
          <a:p>
            <a:r>
              <a:rPr lang="en-US" dirty="0"/>
              <a:t>Performance issue</a:t>
            </a:r>
          </a:p>
          <a:p>
            <a:pPr lvl="1"/>
            <a:r>
              <a:rPr lang="en-US" dirty="0"/>
              <a:t>For new fingerprints, we need to compare with all fingerprints</a:t>
            </a:r>
          </a:p>
          <a:p>
            <a:endParaRPr lang="en-US" dirty="0"/>
          </a:p>
        </p:txBody>
      </p:sp>
      <p:sp>
        <p:nvSpPr>
          <p:cNvPr id="6" name="Slide Number Placeholder 5">
            <a:extLst>
              <a:ext uri="{FF2B5EF4-FFF2-40B4-BE49-F238E27FC236}">
                <a16:creationId xmlns:a16="http://schemas.microsoft.com/office/drawing/2014/main" id="{E0C0B928-EF6D-4949-8F0B-116BD10C56DA}"/>
              </a:ext>
            </a:extLst>
          </p:cNvPr>
          <p:cNvSpPr>
            <a:spLocks noGrp="1"/>
          </p:cNvSpPr>
          <p:nvPr>
            <p:ph type="sldNum" sz="quarter" idx="12"/>
          </p:nvPr>
        </p:nvSpPr>
        <p:spPr/>
        <p:txBody>
          <a:bodyPr/>
          <a:lstStyle/>
          <a:p>
            <a:r>
              <a:rPr lang="en-US"/>
              <a:t>Slide </a:t>
            </a:r>
            <a:fld id="{702DE330-BCBB-B946-80CC-A575390AB9CE}" type="slidenum">
              <a:rPr lang="en-US" smtClean="0"/>
              <a:pPr/>
              <a:t>32</a:t>
            </a:fld>
            <a:r>
              <a:rPr lang="en-US"/>
              <a:t> of 37</a:t>
            </a:r>
            <a:endParaRPr lang="en-US" dirty="0"/>
          </a:p>
        </p:txBody>
      </p:sp>
    </p:spTree>
    <p:extLst>
      <p:ext uri="{BB962C8B-B14F-4D97-AF65-F5344CB8AC3E}">
        <p14:creationId xmlns:p14="http://schemas.microsoft.com/office/powerpoint/2010/main" val="1709574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solidFill>
                  <a:schemeClr val="tx1">
                    <a:lumMod val="50000"/>
                  </a:schemeClr>
                </a:solidFill>
              </a:rPr>
              <a:t>Cross-browser Fingerprinting</a:t>
            </a:r>
          </a:p>
          <a:p>
            <a:r>
              <a:rPr lang="en-US" dirty="0">
                <a:solidFill>
                  <a:schemeClr val="tx1">
                    <a:lumMod val="50000"/>
                  </a:schemeClr>
                </a:solidFill>
              </a:rPr>
              <a:t>Dynamic Fingerprinting</a:t>
            </a:r>
          </a:p>
          <a:p>
            <a:r>
              <a:rPr lang="en-US" b="1" i="1" dirty="0">
                <a:solidFill>
                  <a:srgbClr val="FFFF00"/>
                </a:solidFill>
              </a:rPr>
              <a:t>Measurement</a:t>
            </a:r>
          </a:p>
          <a:p>
            <a:r>
              <a:rPr lang="en-US" dirty="0"/>
              <a:t>How to prevent</a:t>
            </a:r>
          </a:p>
          <a:p>
            <a:endParaRPr lang="en-US" dirty="0"/>
          </a:p>
        </p:txBody>
      </p:sp>
      <p:sp>
        <p:nvSpPr>
          <p:cNvPr id="6" name="Slide Number Placeholder 5">
            <a:extLst>
              <a:ext uri="{FF2B5EF4-FFF2-40B4-BE49-F238E27FC236}">
                <a16:creationId xmlns:a16="http://schemas.microsoft.com/office/drawing/2014/main" id="{05BC90A5-2C56-6740-AD54-7EB1040D6437}"/>
              </a:ext>
            </a:extLst>
          </p:cNvPr>
          <p:cNvSpPr>
            <a:spLocks noGrp="1"/>
          </p:cNvSpPr>
          <p:nvPr>
            <p:ph type="sldNum" sz="quarter" idx="12"/>
          </p:nvPr>
        </p:nvSpPr>
        <p:spPr/>
        <p:txBody>
          <a:bodyPr/>
          <a:lstStyle/>
          <a:p>
            <a:r>
              <a:rPr lang="en-US"/>
              <a:t>Slide </a:t>
            </a:r>
            <a:fld id="{702DE330-BCBB-B946-80CC-A575390AB9CE}" type="slidenum">
              <a:rPr lang="en-US" smtClean="0"/>
              <a:pPr/>
              <a:t>33</a:t>
            </a:fld>
            <a:r>
              <a:rPr lang="en-US"/>
              <a:t> of 37</a:t>
            </a:r>
            <a:endParaRPr lang="en-US" dirty="0"/>
          </a:p>
        </p:txBody>
      </p:sp>
    </p:spTree>
    <p:extLst>
      <p:ext uri="{BB962C8B-B14F-4D97-AF65-F5344CB8AC3E}">
        <p14:creationId xmlns:p14="http://schemas.microsoft.com/office/powerpoint/2010/main" val="2008908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t>15,500,788 visiting records </a:t>
            </a:r>
          </a:p>
          <a:p>
            <a:r>
              <a:rPr lang="en-US" dirty="0"/>
              <a:t>960,853 pieces of dynamic information </a:t>
            </a:r>
          </a:p>
          <a:p>
            <a:pPr lvl="1"/>
            <a:r>
              <a:rPr lang="en-US" dirty="0"/>
              <a:t>From 661,827 browser instances </a:t>
            </a:r>
          </a:p>
          <a:p>
            <a:r>
              <a:rPr lang="en-US" dirty="0"/>
              <a:t>Measured dynamics of fingerprints</a:t>
            </a:r>
          </a:p>
          <a:p>
            <a:pPr lvl="1"/>
            <a:r>
              <a:rPr lang="en-US" dirty="0"/>
              <a:t>The percentage of different change reasons</a:t>
            </a:r>
          </a:p>
          <a:p>
            <a:pPr lvl="1"/>
            <a:r>
              <a:rPr lang="en-US" dirty="0"/>
              <a:t>The stability of different browsers, operating systems</a:t>
            </a:r>
          </a:p>
          <a:p>
            <a:pPr lvl="1"/>
            <a:r>
              <a:rPr lang="en-US" dirty="0"/>
              <a:t>The relation between different features</a:t>
            </a:r>
          </a:p>
          <a:p>
            <a:pPr lvl="1"/>
            <a:r>
              <a:rPr lang="en-US" dirty="0"/>
              <a:t>The uniqueness of different browsers</a:t>
            </a:r>
          </a:p>
          <a:p>
            <a:endParaRPr lang="en-US" dirty="0"/>
          </a:p>
        </p:txBody>
      </p:sp>
      <p:sp>
        <p:nvSpPr>
          <p:cNvPr id="6" name="Slide Number Placeholder 5">
            <a:extLst>
              <a:ext uri="{FF2B5EF4-FFF2-40B4-BE49-F238E27FC236}">
                <a16:creationId xmlns:a16="http://schemas.microsoft.com/office/drawing/2014/main" id="{A219087E-EDA4-6D41-AD60-04E2B74CC231}"/>
              </a:ext>
            </a:extLst>
          </p:cNvPr>
          <p:cNvSpPr>
            <a:spLocks noGrp="1"/>
          </p:cNvSpPr>
          <p:nvPr>
            <p:ph type="sldNum" sz="quarter" idx="12"/>
          </p:nvPr>
        </p:nvSpPr>
        <p:spPr/>
        <p:txBody>
          <a:bodyPr/>
          <a:lstStyle/>
          <a:p>
            <a:r>
              <a:rPr lang="en-US"/>
              <a:t>Slide </a:t>
            </a:r>
            <a:fld id="{702DE330-BCBB-B946-80CC-A575390AB9CE}" type="slidenum">
              <a:rPr lang="en-US" smtClean="0"/>
              <a:pPr/>
              <a:t>34</a:t>
            </a:fld>
            <a:r>
              <a:rPr lang="en-US"/>
              <a:t> of 37</a:t>
            </a:r>
            <a:endParaRPr lang="en-US" dirty="0"/>
          </a:p>
        </p:txBody>
      </p:sp>
    </p:spTree>
    <p:extLst>
      <p:ext uri="{BB962C8B-B14F-4D97-AF65-F5344CB8AC3E}">
        <p14:creationId xmlns:p14="http://schemas.microsoft.com/office/powerpoint/2010/main" val="2944451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prevent</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solidFill>
                  <a:schemeClr val="tx1">
                    <a:lumMod val="50000"/>
                  </a:schemeClr>
                </a:solidFill>
              </a:rPr>
              <a:t>Cross-browser Fingerprinting</a:t>
            </a:r>
          </a:p>
          <a:p>
            <a:r>
              <a:rPr lang="en-US" dirty="0">
                <a:solidFill>
                  <a:schemeClr val="tx1">
                    <a:lumMod val="50000"/>
                  </a:schemeClr>
                </a:solidFill>
              </a:rPr>
              <a:t>Dynamic Fingerprinting</a:t>
            </a:r>
          </a:p>
          <a:p>
            <a:r>
              <a:rPr lang="en-US" dirty="0">
                <a:solidFill>
                  <a:schemeClr val="tx1">
                    <a:lumMod val="50000"/>
                  </a:schemeClr>
                </a:solidFill>
              </a:rPr>
              <a:t>Measurement</a:t>
            </a:r>
          </a:p>
          <a:p>
            <a:r>
              <a:rPr lang="en-US" b="1" i="1" dirty="0">
                <a:solidFill>
                  <a:srgbClr val="FFFF00"/>
                </a:solidFill>
              </a:rPr>
              <a:t>How to prevent</a:t>
            </a:r>
          </a:p>
          <a:p>
            <a:endParaRPr lang="en-US" dirty="0"/>
          </a:p>
        </p:txBody>
      </p:sp>
      <p:sp>
        <p:nvSpPr>
          <p:cNvPr id="6" name="Slide Number Placeholder 5">
            <a:extLst>
              <a:ext uri="{FF2B5EF4-FFF2-40B4-BE49-F238E27FC236}">
                <a16:creationId xmlns:a16="http://schemas.microsoft.com/office/drawing/2014/main" id="{99E23A53-0474-D045-8ABC-B7FF7BBB6F8F}"/>
              </a:ext>
            </a:extLst>
          </p:cNvPr>
          <p:cNvSpPr>
            <a:spLocks noGrp="1"/>
          </p:cNvSpPr>
          <p:nvPr>
            <p:ph type="sldNum" sz="quarter" idx="12"/>
          </p:nvPr>
        </p:nvSpPr>
        <p:spPr/>
        <p:txBody>
          <a:bodyPr/>
          <a:lstStyle/>
          <a:p>
            <a:r>
              <a:rPr lang="en-US"/>
              <a:t>Slide </a:t>
            </a:r>
            <a:fld id="{702DE330-BCBB-B946-80CC-A575390AB9CE}" type="slidenum">
              <a:rPr lang="en-US" smtClean="0"/>
              <a:pPr/>
              <a:t>35</a:t>
            </a:fld>
            <a:r>
              <a:rPr lang="en-US"/>
              <a:t> of 37</a:t>
            </a:r>
            <a:endParaRPr lang="en-US" dirty="0"/>
          </a:p>
        </p:txBody>
      </p:sp>
    </p:spTree>
    <p:extLst>
      <p:ext uri="{BB962C8B-B14F-4D97-AF65-F5344CB8AC3E}">
        <p14:creationId xmlns:p14="http://schemas.microsoft.com/office/powerpoint/2010/main" val="1051105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C52C-A341-434F-B036-F62EA06326E2}"/>
              </a:ext>
            </a:extLst>
          </p:cNvPr>
          <p:cNvSpPr>
            <a:spLocks noGrp="1"/>
          </p:cNvSpPr>
          <p:nvPr>
            <p:ph type="title"/>
          </p:nvPr>
        </p:nvSpPr>
        <p:spPr/>
        <p:txBody>
          <a:bodyPr/>
          <a:lstStyle/>
          <a:p>
            <a:r>
              <a:rPr lang="en-US" dirty="0"/>
              <a:t>How to prevent</a:t>
            </a:r>
          </a:p>
        </p:txBody>
      </p:sp>
      <p:sp>
        <p:nvSpPr>
          <p:cNvPr id="3" name="Content Placeholder 2">
            <a:extLst>
              <a:ext uri="{FF2B5EF4-FFF2-40B4-BE49-F238E27FC236}">
                <a16:creationId xmlns:a16="http://schemas.microsoft.com/office/drawing/2014/main" id="{58738E8B-BDF1-5546-874F-4A0464AB160D}"/>
              </a:ext>
            </a:extLst>
          </p:cNvPr>
          <p:cNvSpPr>
            <a:spLocks noGrp="1"/>
          </p:cNvSpPr>
          <p:nvPr>
            <p:ph idx="1"/>
          </p:nvPr>
        </p:nvSpPr>
        <p:spPr/>
        <p:txBody>
          <a:bodyPr/>
          <a:lstStyle/>
          <a:p>
            <a:r>
              <a:rPr lang="en-US" dirty="0"/>
              <a:t>Against timing attack</a:t>
            </a:r>
          </a:p>
          <a:p>
            <a:pPr lvl="1"/>
            <a:r>
              <a:rPr lang="en-US" dirty="0" err="1"/>
              <a:t>Deterfox</a:t>
            </a:r>
            <a:r>
              <a:rPr lang="en-US" dirty="0"/>
              <a:t>, a deterministic browser</a:t>
            </a:r>
          </a:p>
          <a:p>
            <a:r>
              <a:rPr lang="en-US" dirty="0"/>
              <a:t>Against GPU related attack</a:t>
            </a:r>
          </a:p>
          <a:p>
            <a:pPr lvl="1"/>
            <a:r>
              <a:rPr lang="en-US" dirty="0" err="1"/>
              <a:t>UniGL</a:t>
            </a:r>
            <a:r>
              <a:rPr lang="en-US" dirty="0"/>
              <a:t>, a high-performance deterministic rendering engine written in JS</a:t>
            </a:r>
          </a:p>
        </p:txBody>
      </p:sp>
      <p:sp>
        <p:nvSpPr>
          <p:cNvPr id="7" name="Slide Number Placeholder 6">
            <a:extLst>
              <a:ext uri="{FF2B5EF4-FFF2-40B4-BE49-F238E27FC236}">
                <a16:creationId xmlns:a16="http://schemas.microsoft.com/office/drawing/2014/main" id="{E10655C8-1AA9-5943-8F1D-78EA75FAA013}"/>
              </a:ext>
            </a:extLst>
          </p:cNvPr>
          <p:cNvSpPr>
            <a:spLocks noGrp="1"/>
          </p:cNvSpPr>
          <p:nvPr>
            <p:ph type="sldNum" sz="quarter" idx="12"/>
          </p:nvPr>
        </p:nvSpPr>
        <p:spPr/>
        <p:txBody>
          <a:bodyPr/>
          <a:lstStyle/>
          <a:p>
            <a:r>
              <a:rPr lang="en-US"/>
              <a:t>Slide </a:t>
            </a:r>
            <a:fld id="{702DE330-BCBB-B946-80CC-A575390AB9CE}" type="slidenum">
              <a:rPr lang="en-US" smtClean="0"/>
              <a:pPr/>
              <a:t>36</a:t>
            </a:fld>
            <a:r>
              <a:rPr lang="en-US"/>
              <a:t> of 37</a:t>
            </a:r>
            <a:endParaRPr lang="en-US" dirty="0"/>
          </a:p>
        </p:txBody>
      </p:sp>
    </p:spTree>
    <p:extLst>
      <p:ext uri="{BB962C8B-B14F-4D97-AF65-F5344CB8AC3E}">
        <p14:creationId xmlns:p14="http://schemas.microsoft.com/office/powerpoint/2010/main" val="1404330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9B4C-5FCC-574E-B78B-CF406301AEC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490EA3-52C0-4947-B27D-5FC4D81F71A5}"/>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Any questions?</a:t>
            </a:r>
          </a:p>
        </p:txBody>
      </p:sp>
      <p:sp>
        <p:nvSpPr>
          <p:cNvPr id="7" name="Slide Number Placeholder 6">
            <a:extLst>
              <a:ext uri="{FF2B5EF4-FFF2-40B4-BE49-F238E27FC236}">
                <a16:creationId xmlns:a16="http://schemas.microsoft.com/office/drawing/2014/main" id="{27405C4A-F0FB-BE44-ACF0-D31F6715BE02}"/>
              </a:ext>
            </a:extLst>
          </p:cNvPr>
          <p:cNvSpPr>
            <a:spLocks noGrp="1"/>
          </p:cNvSpPr>
          <p:nvPr>
            <p:ph type="sldNum" sz="quarter" idx="12"/>
          </p:nvPr>
        </p:nvSpPr>
        <p:spPr/>
        <p:txBody>
          <a:bodyPr/>
          <a:lstStyle/>
          <a:p>
            <a:r>
              <a:rPr lang="en-US"/>
              <a:t>Slide </a:t>
            </a:r>
            <a:fld id="{702DE330-BCBB-B946-80CC-A575390AB9CE}" type="slidenum">
              <a:rPr lang="en-US" smtClean="0"/>
              <a:pPr/>
              <a:t>37</a:t>
            </a:fld>
            <a:r>
              <a:rPr lang="en-US"/>
              <a:t> of 37</a:t>
            </a:r>
            <a:endParaRPr lang="en-US" dirty="0"/>
          </a:p>
        </p:txBody>
      </p:sp>
    </p:spTree>
    <p:extLst>
      <p:ext uri="{BB962C8B-B14F-4D97-AF65-F5344CB8AC3E}">
        <p14:creationId xmlns:p14="http://schemas.microsoft.com/office/powerpoint/2010/main" val="293582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 of current part</a:t>
            </a:r>
          </a:p>
        </p:txBody>
      </p:sp>
      <p:sp>
        <p:nvSpPr>
          <p:cNvPr id="3" name="Content Placeholder 2"/>
          <p:cNvSpPr>
            <a:spLocks noGrp="1"/>
          </p:cNvSpPr>
          <p:nvPr>
            <p:ph idx="1"/>
          </p:nvPr>
        </p:nvSpPr>
        <p:spPr>
          <a:xfrm>
            <a:off x="1120000" y="1825625"/>
            <a:ext cx="10233800" cy="4351338"/>
          </a:xfrm>
        </p:spPr>
        <p:txBody>
          <a:bodyPr>
            <a:normAutofit/>
          </a:bodyPr>
          <a:lstStyle/>
          <a:p>
            <a:r>
              <a:rPr lang="en-US" dirty="0"/>
              <a:t>Background</a:t>
            </a:r>
          </a:p>
          <a:p>
            <a:r>
              <a:rPr lang="en-US" dirty="0"/>
              <a:t>Design </a:t>
            </a:r>
          </a:p>
          <a:p>
            <a:pPr lvl="1"/>
            <a:r>
              <a:rPr lang="en-US" dirty="0"/>
              <a:t>Existing features</a:t>
            </a:r>
          </a:p>
          <a:p>
            <a:pPr lvl="1"/>
            <a:r>
              <a:rPr lang="en-US" dirty="0"/>
              <a:t>New features</a:t>
            </a:r>
          </a:p>
          <a:p>
            <a:pPr lvl="1"/>
            <a:r>
              <a:rPr lang="en-US" dirty="0"/>
              <a:t>Improvement </a:t>
            </a:r>
            <a:r>
              <a:rPr lang="en-US"/>
              <a:t>of existing </a:t>
            </a:r>
            <a:r>
              <a:rPr lang="en-US" dirty="0"/>
              <a:t>features</a:t>
            </a:r>
          </a:p>
          <a:p>
            <a:r>
              <a:rPr lang="en-US" dirty="0"/>
              <a:t>Evaluation</a:t>
            </a:r>
          </a:p>
          <a:p>
            <a:r>
              <a:rPr lang="en-US" dirty="0"/>
              <a:t>Conclusion </a:t>
            </a:r>
          </a:p>
          <a:p>
            <a:endParaRPr lang="en-US" dirty="0"/>
          </a:p>
        </p:txBody>
      </p:sp>
      <p:sp>
        <p:nvSpPr>
          <p:cNvPr id="7" name="Slide Number Placeholder 6">
            <a:extLst>
              <a:ext uri="{FF2B5EF4-FFF2-40B4-BE49-F238E27FC236}">
                <a16:creationId xmlns:a16="http://schemas.microsoft.com/office/drawing/2014/main" id="{4D2B31CB-03F1-6243-BE80-3F0C42873C23}"/>
              </a:ext>
            </a:extLst>
          </p:cNvPr>
          <p:cNvSpPr>
            <a:spLocks noGrp="1"/>
          </p:cNvSpPr>
          <p:nvPr>
            <p:ph type="sldNum" sz="quarter" idx="12"/>
          </p:nvPr>
        </p:nvSpPr>
        <p:spPr/>
        <p:txBody>
          <a:bodyPr/>
          <a:lstStyle/>
          <a:p>
            <a:r>
              <a:rPr lang="en-US"/>
              <a:t>Slide </a:t>
            </a:r>
            <a:fld id="{702DE330-BCBB-B946-80CC-A575390AB9CE}" type="slidenum">
              <a:rPr lang="en-US" smtClean="0"/>
              <a:pPr/>
              <a:t>4</a:t>
            </a:fld>
            <a:r>
              <a:rPr lang="en-US"/>
              <a:t> of 37</a:t>
            </a:r>
            <a:endParaRPr lang="en-US" dirty="0"/>
          </a:p>
        </p:txBody>
      </p:sp>
    </p:spTree>
    <p:extLst>
      <p:ext uri="{BB962C8B-B14F-4D97-AF65-F5344CB8AC3E}">
        <p14:creationId xmlns:p14="http://schemas.microsoft.com/office/powerpoint/2010/main" val="27157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r>
              <a:rPr lang="en-US" b="1" i="1" dirty="0">
                <a:solidFill>
                  <a:srgbClr val="FFFF00"/>
                </a:solidFill>
              </a:rPr>
              <a:t>Background</a:t>
            </a:r>
          </a:p>
          <a:p>
            <a:r>
              <a:rPr lang="en-US" dirty="0"/>
              <a:t>Design </a:t>
            </a:r>
          </a:p>
          <a:p>
            <a:pPr lvl="1"/>
            <a:r>
              <a:rPr lang="en-US" dirty="0"/>
              <a:t>Existing features</a:t>
            </a:r>
          </a:p>
          <a:p>
            <a:pPr lvl="1"/>
            <a:r>
              <a:rPr lang="en-US" dirty="0"/>
              <a:t>New features</a:t>
            </a:r>
          </a:p>
          <a:p>
            <a:pPr lvl="1"/>
            <a:r>
              <a:rPr lang="en-US" dirty="0"/>
              <a:t>Improvement of existing features</a:t>
            </a:r>
          </a:p>
          <a:p>
            <a:r>
              <a:rPr lang="en-US" dirty="0"/>
              <a:t>Evaluation</a:t>
            </a:r>
          </a:p>
          <a:p>
            <a:r>
              <a:rPr lang="en-US" dirty="0"/>
              <a:t>Conclusion </a:t>
            </a:r>
          </a:p>
          <a:p>
            <a:endParaRPr lang="en-US" dirty="0"/>
          </a:p>
        </p:txBody>
      </p:sp>
      <p:sp>
        <p:nvSpPr>
          <p:cNvPr id="6" name="Slide Number Placeholder 5">
            <a:extLst>
              <a:ext uri="{FF2B5EF4-FFF2-40B4-BE49-F238E27FC236}">
                <a16:creationId xmlns:a16="http://schemas.microsoft.com/office/drawing/2014/main" id="{E65500DE-E10C-434F-B849-E57133CC83F3}"/>
              </a:ext>
            </a:extLst>
          </p:cNvPr>
          <p:cNvSpPr>
            <a:spLocks noGrp="1"/>
          </p:cNvSpPr>
          <p:nvPr>
            <p:ph type="sldNum" sz="quarter" idx="12"/>
          </p:nvPr>
        </p:nvSpPr>
        <p:spPr/>
        <p:txBody>
          <a:bodyPr/>
          <a:lstStyle/>
          <a:p>
            <a:r>
              <a:rPr lang="en-US"/>
              <a:t>Slide </a:t>
            </a:r>
            <a:fld id="{702DE330-BCBB-B946-80CC-A575390AB9CE}" type="slidenum">
              <a:rPr lang="en-US" smtClean="0"/>
              <a:pPr/>
              <a:t>5</a:t>
            </a:fld>
            <a:r>
              <a:rPr lang="en-US"/>
              <a:t> of 37</a:t>
            </a:r>
            <a:endParaRPr lang="en-US" dirty="0"/>
          </a:p>
        </p:txBody>
      </p:sp>
    </p:spTree>
    <p:extLst>
      <p:ext uri="{BB962C8B-B14F-4D97-AF65-F5344CB8AC3E}">
        <p14:creationId xmlns:p14="http://schemas.microsoft.com/office/powerpoint/2010/main" val="133794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a:grpSpLocks noChangeAspect="1"/>
          </p:cNvGrpSpPr>
          <p:nvPr/>
        </p:nvGrpSpPr>
        <p:grpSpPr>
          <a:xfrm>
            <a:off x="2685950" y="1908897"/>
            <a:ext cx="6986723" cy="4594033"/>
            <a:chOff x="441760" y="1751328"/>
            <a:chExt cx="6403597" cy="420908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760" y="1751328"/>
              <a:ext cx="6403597" cy="4209080"/>
            </a:xfrm>
            <a:prstGeom prst="rect">
              <a:avLst/>
            </a:prstGeom>
          </p:spPr>
        </p:pic>
        <p:pic>
          <p:nvPicPr>
            <p:cNvPr id="33" name="Picture 32"/>
            <p:cNvPicPr>
              <a:picLocks noChangeAspect="1"/>
            </p:cNvPicPr>
            <p:nvPr/>
          </p:nvPicPr>
          <p:blipFill rotWithShape="1">
            <a:blip r:embed="rId5">
              <a:extLst>
                <a:ext uri="{28A0092B-C50C-407E-A947-70E740481C1C}">
                  <a14:useLocalDpi xmlns:a14="http://schemas.microsoft.com/office/drawing/2010/main" val="0"/>
                </a:ext>
              </a:extLst>
            </a:blip>
            <a:srcRect l="24314" t="37675" r="18870" b="48505"/>
            <a:stretch/>
          </p:blipFill>
          <p:spPr>
            <a:xfrm>
              <a:off x="1998712" y="3335482"/>
              <a:ext cx="3638285" cy="581701"/>
            </a:xfrm>
            <a:prstGeom prst="rect">
              <a:avLst/>
            </a:prstGeom>
            <a:ln w="28575">
              <a:solidFill>
                <a:srgbClr val="FF0000"/>
              </a:solidFill>
            </a:ln>
          </p:spPr>
        </p:pic>
      </p:gr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684" y="1908897"/>
            <a:ext cx="6989254" cy="4594033"/>
          </a:xfrm>
          <a:prstGeom prst="rect">
            <a:avLst/>
          </a:prstGeom>
        </p:spPr>
      </p:pic>
      <p:grpSp>
        <p:nvGrpSpPr>
          <p:cNvPr id="32" name="Group 31"/>
          <p:cNvGrpSpPr>
            <a:grpSpLocks noChangeAspect="1"/>
          </p:cNvGrpSpPr>
          <p:nvPr/>
        </p:nvGrpSpPr>
        <p:grpSpPr>
          <a:xfrm>
            <a:off x="2684685" y="1908897"/>
            <a:ext cx="6989253" cy="4594033"/>
            <a:chOff x="594144" y="1344097"/>
            <a:chExt cx="6403597" cy="4209080"/>
          </a:xfrm>
        </p:grpSpPr>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4144" y="1344097"/>
              <a:ext cx="6403597" cy="4209080"/>
            </a:xfrm>
            <a:prstGeom prst="rect">
              <a:avLst/>
            </a:prstGeom>
          </p:spPr>
        </p:pic>
        <p:pic>
          <p:nvPicPr>
            <p:cNvPr id="28" name="Picture 27"/>
            <p:cNvPicPr>
              <a:picLocks noChangeAspect="1"/>
            </p:cNvPicPr>
            <p:nvPr/>
          </p:nvPicPr>
          <p:blipFill rotWithShape="1">
            <a:blip r:embed="rId8">
              <a:extLst>
                <a:ext uri="{28A0092B-C50C-407E-A947-70E740481C1C}">
                  <a14:useLocalDpi xmlns:a14="http://schemas.microsoft.com/office/drawing/2010/main" val="0"/>
                </a:ext>
              </a:extLst>
            </a:blip>
            <a:srcRect l="25130" t="38610" r="23278" b="50000"/>
            <a:stretch/>
          </p:blipFill>
          <p:spPr>
            <a:xfrm>
              <a:off x="2188458" y="2957932"/>
              <a:ext cx="3303748" cy="479412"/>
            </a:xfrm>
            <a:prstGeom prst="rect">
              <a:avLst/>
            </a:prstGeom>
            <a:ln w="28575">
              <a:solidFill>
                <a:srgbClr val="FF0000"/>
              </a:solidFill>
            </a:ln>
          </p:spPr>
        </p:pic>
      </p:gr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4684" y="1908897"/>
            <a:ext cx="6989254" cy="4594033"/>
          </a:xfrm>
          <a:prstGeom prst="rect">
            <a:avLst/>
          </a:prstGeom>
        </p:spPr>
      </p:pic>
      <p:sp>
        <p:nvSpPr>
          <p:cNvPr id="2" name="Title 1"/>
          <p:cNvSpPr>
            <a:spLocks noGrp="1"/>
          </p:cNvSpPr>
          <p:nvPr>
            <p:ph type="title"/>
          </p:nvPr>
        </p:nvSpPr>
        <p:spPr/>
        <p:txBody>
          <a:bodyPr/>
          <a:lstStyle/>
          <a:p>
            <a:r>
              <a:rPr lang="en-US" dirty="0"/>
              <a:t>User Tracking</a:t>
            </a:r>
          </a:p>
        </p:txBody>
      </p:sp>
      <p:grpSp>
        <p:nvGrpSpPr>
          <p:cNvPr id="27" name="Group 26"/>
          <p:cNvGrpSpPr>
            <a:grpSpLocks noChangeAspect="1"/>
          </p:cNvGrpSpPr>
          <p:nvPr/>
        </p:nvGrpSpPr>
        <p:grpSpPr>
          <a:xfrm>
            <a:off x="2684684" y="1908897"/>
            <a:ext cx="6989254" cy="4594033"/>
            <a:chOff x="404371" y="1380256"/>
            <a:chExt cx="6403599" cy="4209081"/>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4371" y="1380256"/>
              <a:ext cx="6403599" cy="4209081"/>
            </a:xfrm>
            <a:prstGeom prst="rect">
              <a:avLst/>
            </a:prstGeom>
          </p:spPr>
        </p:pic>
        <p:pic>
          <p:nvPicPr>
            <p:cNvPr id="26" name="Picture 25"/>
            <p:cNvPicPr>
              <a:picLocks noChangeAspect="1"/>
            </p:cNvPicPr>
            <p:nvPr/>
          </p:nvPicPr>
          <p:blipFill rotWithShape="1">
            <a:blip r:embed="rId11">
              <a:extLst>
                <a:ext uri="{28A0092B-C50C-407E-A947-70E740481C1C}">
                  <a14:useLocalDpi xmlns:a14="http://schemas.microsoft.com/office/drawing/2010/main" val="0"/>
                </a:ext>
              </a:extLst>
            </a:blip>
            <a:srcRect l="18350" t="53212" r="68831" b="325"/>
            <a:stretch/>
          </p:blipFill>
          <p:spPr>
            <a:xfrm>
              <a:off x="1579417" y="3633692"/>
              <a:ext cx="820883" cy="1955645"/>
            </a:xfrm>
            <a:prstGeom prst="rect">
              <a:avLst/>
            </a:prstGeom>
            <a:ln w="28575">
              <a:solidFill>
                <a:srgbClr val="FF0000"/>
              </a:solidFill>
            </a:ln>
          </p:spPr>
        </p:pic>
      </p:grpSp>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84684" y="1908897"/>
            <a:ext cx="6989254" cy="4594033"/>
          </a:xfrm>
          <a:prstGeom prst="rect">
            <a:avLst/>
          </a:prstGeom>
        </p:spPr>
      </p:pic>
      <p:grpSp>
        <p:nvGrpSpPr>
          <p:cNvPr id="24" name="Group 23"/>
          <p:cNvGrpSpPr>
            <a:grpSpLocks noChangeAspect="1"/>
          </p:cNvGrpSpPr>
          <p:nvPr/>
        </p:nvGrpSpPr>
        <p:grpSpPr>
          <a:xfrm>
            <a:off x="2684684" y="1908897"/>
            <a:ext cx="6989254" cy="4594033"/>
            <a:chOff x="5190590" y="405174"/>
            <a:chExt cx="6403601" cy="4209082"/>
          </a:xfrm>
        </p:grpSpPr>
        <p:pic>
          <p:nvPicPr>
            <p:cNvPr id="12" name="Picture 11"/>
            <p:cNvPicPr>
              <a:picLocks noChangeAspect="1"/>
            </p:cNvPicPr>
            <p:nvPr/>
          </p:nvPicPr>
          <p:blipFill>
            <a:blip r:embed="rId12">
              <a:extLst>
                <a:ext uri="{BEBA8EAE-BF5A-486C-A8C5-ECC9F3942E4B}">
                  <a14:imgProps xmlns:a14="http://schemas.microsoft.com/office/drawing/2010/main">
                    <a14:imgLayer r:embed="rId1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90590" y="405174"/>
              <a:ext cx="6403601" cy="4209082"/>
            </a:xfrm>
            <a:prstGeom prst="rect">
              <a:avLst/>
            </a:prstGeom>
          </p:spPr>
        </p:pic>
        <p:pic>
          <p:nvPicPr>
            <p:cNvPr id="23" name="Picture 22"/>
            <p:cNvPicPr>
              <a:picLocks noChangeAspect="1"/>
            </p:cNvPicPr>
            <p:nvPr/>
          </p:nvPicPr>
          <p:blipFill rotWithShape="1">
            <a:blip r:embed="rId14">
              <a:extLst>
                <a:ext uri="{28A0092B-C50C-407E-A947-70E740481C1C}">
                  <a14:useLocalDpi xmlns:a14="http://schemas.microsoft.com/office/drawing/2010/main" val="0"/>
                </a:ext>
              </a:extLst>
            </a:blip>
            <a:srcRect l="6156" t="15145" r="6816" b="53356"/>
            <a:stretch/>
          </p:blipFill>
          <p:spPr>
            <a:xfrm>
              <a:off x="5590309" y="1049480"/>
              <a:ext cx="5572990" cy="1325806"/>
            </a:xfrm>
            <a:prstGeom prst="rect">
              <a:avLst/>
            </a:prstGeom>
            <a:ln w="28575">
              <a:solidFill>
                <a:srgbClr val="FF0000"/>
              </a:solidFill>
            </a:ln>
          </p:spPr>
        </p:pic>
      </p:grpSp>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84682" y="1908897"/>
            <a:ext cx="6989258" cy="4594033"/>
          </a:xfrm>
          <a:prstGeom prst="rect">
            <a:avLst/>
          </a:prstGeom>
        </p:spPr>
      </p:pic>
      <p:grpSp>
        <p:nvGrpSpPr>
          <p:cNvPr id="21" name="Group 20"/>
          <p:cNvGrpSpPr>
            <a:grpSpLocks noChangeAspect="1"/>
          </p:cNvGrpSpPr>
          <p:nvPr/>
        </p:nvGrpSpPr>
        <p:grpSpPr>
          <a:xfrm>
            <a:off x="2684686" y="1908897"/>
            <a:ext cx="6989251" cy="4594033"/>
            <a:chOff x="2894200" y="1951377"/>
            <a:chExt cx="6403598" cy="4209080"/>
          </a:xfrm>
        </p:grpSpPr>
        <p:pic>
          <p:nvPicPr>
            <p:cNvPr id="11" name="Picture 10"/>
            <p:cNvPicPr>
              <a:picLocks noChangeAspect="1"/>
            </p:cNvPicPr>
            <p:nvPr/>
          </p:nvPicPr>
          <p:blipFill>
            <a:blip r:embed="rId15">
              <a:grayscl/>
              <a:extLst>
                <a:ext uri="{BEBA8EAE-BF5A-486C-A8C5-ECC9F3942E4B}">
                  <a14:imgProps xmlns:a14="http://schemas.microsoft.com/office/drawing/2010/main">
                    <a14:imgLayer r:embed="rId16">
                      <a14:imgEffect>
                        <a14:colorTemperature colorTemp="47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94200" y="1951377"/>
              <a:ext cx="6403598" cy="4209080"/>
            </a:xfrm>
            <a:prstGeom prst="rect">
              <a:avLst/>
            </a:prstGeom>
          </p:spPr>
        </p:pic>
        <p:pic>
          <p:nvPicPr>
            <p:cNvPr id="19" name="Picture 18"/>
            <p:cNvPicPr>
              <a:picLocks noChangeAspect="1"/>
            </p:cNvPicPr>
            <p:nvPr/>
          </p:nvPicPr>
          <p:blipFill rotWithShape="1">
            <a:blip r:embed="rId17">
              <a:extLst>
                <a:ext uri="{28A0092B-C50C-407E-A947-70E740481C1C}">
                  <a14:useLocalDpi xmlns:a14="http://schemas.microsoft.com/office/drawing/2010/main" val="0"/>
                </a:ext>
              </a:extLst>
            </a:blip>
            <a:srcRect l="11921" t="69752" r="21387" b="17164"/>
            <a:stretch/>
          </p:blipFill>
          <p:spPr>
            <a:xfrm>
              <a:off x="3667991" y="4894117"/>
              <a:ext cx="4270664" cy="550719"/>
            </a:xfrm>
            <a:prstGeom prst="rect">
              <a:avLst/>
            </a:prstGeom>
            <a:ln w="28575">
              <a:solidFill>
                <a:srgbClr val="FF0000"/>
              </a:solidFill>
            </a:ln>
          </p:spPr>
        </p:pic>
      </p:grpSp>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4682" y="1908897"/>
            <a:ext cx="6989258" cy="4594033"/>
          </a:xfrm>
          <a:prstGeom prst="rect">
            <a:avLst/>
          </a:prstGeom>
        </p:spPr>
      </p:pic>
      <p:pic>
        <p:nvPicPr>
          <p:cNvPr id="39" name="Picture 3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41942" y="2612129"/>
            <a:ext cx="418030" cy="550264"/>
          </a:xfrm>
          <a:prstGeom prst="rect">
            <a:avLst/>
          </a:prstGeom>
        </p:spPr>
      </p:pic>
      <p:pic>
        <p:nvPicPr>
          <p:cNvPr id="45" name="Picture 44"/>
          <p:cNvPicPr>
            <a:picLocks noChangeAspect="1"/>
          </p:cNvPicPr>
          <p:nvPr/>
        </p:nvPicPr>
        <p:blipFill rotWithShape="1">
          <a:blip r:embed="rId17">
            <a:extLst>
              <a:ext uri="{28A0092B-C50C-407E-A947-70E740481C1C}">
                <a14:useLocalDpi xmlns:a14="http://schemas.microsoft.com/office/drawing/2010/main" val="0"/>
              </a:ext>
            </a:extLst>
          </a:blip>
          <a:srcRect l="12083" t="69135" r="21225" b="17002"/>
          <a:stretch/>
        </p:blipFill>
        <p:spPr>
          <a:xfrm>
            <a:off x="3529245" y="5084995"/>
            <a:ext cx="4661246" cy="636865"/>
          </a:xfrm>
          <a:prstGeom prst="rect">
            <a:avLst/>
          </a:prstGeom>
        </p:spPr>
      </p:pic>
      <p:sp>
        <p:nvSpPr>
          <p:cNvPr id="5" name="Slide Number Placeholder 4">
            <a:extLst>
              <a:ext uri="{FF2B5EF4-FFF2-40B4-BE49-F238E27FC236}">
                <a16:creationId xmlns:a16="http://schemas.microsoft.com/office/drawing/2014/main" id="{80840305-A051-AA49-B8DF-F9BB61463ED6}"/>
              </a:ext>
            </a:extLst>
          </p:cNvPr>
          <p:cNvSpPr>
            <a:spLocks noGrp="1"/>
          </p:cNvSpPr>
          <p:nvPr>
            <p:ph type="sldNum" sz="quarter" idx="12"/>
          </p:nvPr>
        </p:nvSpPr>
        <p:spPr/>
        <p:txBody>
          <a:bodyPr/>
          <a:lstStyle/>
          <a:p>
            <a:r>
              <a:rPr lang="en-US"/>
              <a:t>Slide </a:t>
            </a:r>
            <a:fld id="{702DE330-BCBB-B946-80CC-A575390AB9CE}" type="slidenum">
              <a:rPr lang="en-US" smtClean="0"/>
              <a:pPr/>
              <a:t>6</a:t>
            </a:fld>
            <a:r>
              <a:rPr lang="en-US"/>
              <a:t> of 37</a:t>
            </a:r>
            <a:endParaRPr lang="en-US" dirty="0"/>
          </a:p>
        </p:txBody>
      </p:sp>
    </p:spTree>
    <p:extLst>
      <p:ext uri="{BB962C8B-B14F-4D97-AF65-F5344CB8AC3E}">
        <p14:creationId xmlns:p14="http://schemas.microsoft.com/office/powerpoint/2010/main" val="12648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par>
                                <p:cTn id="16" presetID="9"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par>
                                <p:cTn id="24" presetID="9"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8.33333E-7 -4.44444E-6 L 0.3625 -0.30995 " pathEditMode="relative" rAng="0" ptsTypes="AA">
                                      <p:cBhvr>
                                        <p:cTn id="51" dur="1000" fill="hold"/>
                                        <p:tgtEl>
                                          <p:spTgt spid="21"/>
                                        </p:tgtEl>
                                        <p:attrNameLst>
                                          <p:attrName>ppt_x</p:attrName>
                                          <p:attrName>ppt_y</p:attrName>
                                        </p:attrNameLst>
                                      </p:cBhvr>
                                      <p:rCtr x="18125" y="-15509"/>
                                    </p:animMotion>
                                  </p:childTnLst>
                                </p:cTn>
                              </p:par>
                              <p:par>
                                <p:cTn id="52" presetID="6" presetClass="emph" presetSubtype="0" fill="hold" nodeType="withEffect">
                                  <p:stCondLst>
                                    <p:cond delay="0"/>
                                  </p:stCondLst>
                                  <p:childTnLst>
                                    <p:animScale>
                                      <p:cBhvr>
                                        <p:cTn id="53" dur="1000" fill="hold"/>
                                        <p:tgtEl>
                                          <p:spTgt spid="21"/>
                                        </p:tgtEl>
                                      </p:cBhvr>
                                      <p:by x="25000" y="25000"/>
                                    </p:animScale>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8.33333E-7 -4.44444E-6 L 0.17852 -0.30995 " pathEditMode="relative" rAng="0" ptsTypes="AA">
                                      <p:cBhvr>
                                        <p:cTn id="62" dur="1000" fill="hold"/>
                                        <p:tgtEl>
                                          <p:spTgt spid="24"/>
                                        </p:tgtEl>
                                        <p:attrNameLst>
                                          <p:attrName>ppt_x</p:attrName>
                                          <p:attrName>ppt_y</p:attrName>
                                        </p:attrNameLst>
                                      </p:cBhvr>
                                      <p:rCtr x="8919" y="-15509"/>
                                    </p:animMotion>
                                  </p:childTnLst>
                                </p:cTn>
                              </p:par>
                              <p:par>
                                <p:cTn id="63" presetID="6" presetClass="emph" presetSubtype="0" fill="hold" nodeType="withEffect">
                                  <p:stCondLst>
                                    <p:cond delay="0"/>
                                  </p:stCondLst>
                                  <p:childTnLst>
                                    <p:animScale>
                                      <p:cBhvr>
                                        <p:cTn id="64" dur="1000" fill="hold"/>
                                        <p:tgtEl>
                                          <p:spTgt spid="24"/>
                                        </p:tgtEl>
                                      </p:cBhvr>
                                      <p:by x="25000" y="25000"/>
                                    </p:animScale>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8.33333E-7 -4.44444E-6 L 0.00039 -0.30995 " pathEditMode="relative" rAng="0" ptsTypes="AA">
                                      <p:cBhvr>
                                        <p:cTn id="73" dur="1000" fill="hold"/>
                                        <p:tgtEl>
                                          <p:spTgt spid="27"/>
                                        </p:tgtEl>
                                        <p:attrNameLst>
                                          <p:attrName>ppt_x</p:attrName>
                                          <p:attrName>ppt_y</p:attrName>
                                        </p:attrNameLst>
                                      </p:cBhvr>
                                      <p:rCtr x="13" y="-15509"/>
                                    </p:animMotion>
                                  </p:childTnLst>
                                </p:cTn>
                              </p:par>
                              <p:par>
                                <p:cTn id="74" presetID="6" presetClass="emph" presetSubtype="0" fill="hold" nodeType="withEffect">
                                  <p:stCondLst>
                                    <p:cond delay="0"/>
                                  </p:stCondLst>
                                  <p:childTnLst>
                                    <p:animScale>
                                      <p:cBhvr>
                                        <p:cTn id="75" dur="1000" fill="hold"/>
                                        <p:tgtEl>
                                          <p:spTgt spid="27"/>
                                        </p:tgtEl>
                                      </p:cBhvr>
                                      <p:by x="25000" y="25000"/>
                                    </p:animScale>
                                  </p:childTnLst>
                                </p:cTn>
                              </p:par>
                            </p:childTnLst>
                          </p:cTn>
                        </p:par>
                      </p:childTnLst>
                    </p:cTn>
                  </p:par>
                  <p:par>
                    <p:cTn id="76" fill="hold">
                      <p:stCondLst>
                        <p:cond delay="indefinite"/>
                      </p:stCondLst>
                      <p:childTnLst>
                        <p:par>
                          <p:cTn id="77" fill="hold">
                            <p:stCondLst>
                              <p:cond delay="0"/>
                            </p:stCondLst>
                            <p:childTnLst>
                              <p:par>
                                <p:cTn id="78" presetID="9" presetClass="exit" presetSubtype="0" fill="hold" nodeType="clickEffect">
                                  <p:stCondLst>
                                    <p:cond delay="0"/>
                                  </p:stCondLst>
                                  <p:childTnLst>
                                    <p:animEffect transition="out" filter="dissolve">
                                      <p:cBhvr>
                                        <p:cTn id="79" dur="500"/>
                                        <p:tgtEl>
                                          <p:spTgt spid="29"/>
                                        </p:tgtEl>
                                      </p:cBhvr>
                                    </p:animEffect>
                                    <p:set>
                                      <p:cBhvr>
                                        <p:cTn id="80" dur="1" fill="hold">
                                          <p:stCondLst>
                                            <p:cond delay="499"/>
                                          </p:stCondLst>
                                        </p:cTn>
                                        <p:tgtEl>
                                          <p:spTgt spid="2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8.33333E-7 -4.44444E-6 L -0.18138 -0.30995 " pathEditMode="relative" rAng="0" ptsTypes="AA">
                                      <p:cBhvr>
                                        <p:cTn id="84" dur="1000" fill="hold"/>
                                        <p:tgtEl>
                                          <p:spTgt spid="32"/>
                                        </p:tgtEl>
                                        <p:attrNameLst>
                                          <p:attrName>ppt_x</p:attrName>
                                          <p:attrName>ppt_y</p:attrName>
                                        </p:attrNameLst>
                                      </p:cBhvr>
                                      <p:rCtr x="-9076" y="-15509"/>
                                    </p:animMotion>
                                  </p:childTnLst>
                                </p:cTn>
                              </p:par>
                              <p:par>
                                <p:cTn id="85" presetID="6" presetClass="emph" presetSubtype="0" fill="hold" nodeType="withEffect">
                                  <p:stCondLst>
                                    <p:cond delay="0"/>
                                  </p:stCondLst>
                                  <p:childTnLst>
                                    <p:animScale>
                                      <p:cBhvr>
                                        <p:cTn id="86" dur="1000" fill="hold"/>
                                        <p:tgtEl>
                                          <p:spTgt spid="32"/>
                                        </p:tgtEl>
                                      </p:cBhvr>
                                      <p:by x="25000" y="25000"/>
                                    </p:animScale>
                                  </p:childTnLst>
                                </p:cTn>
                              </p:par>
                            </p:childTnLst>
                          </p:cTn>
                        </p:par>
                      </p:childTnLst>
                    </p:cTn>
                  </p:par>
                  <p:par>
                    <p:cTn id="87" fill="hold">
                      <p:stCondLst>
                        <p:cond delay="indefinite"/>
                      </p:stCondLst>
                      <p:childTnLst>
                        <p:par>
                          <p:cTn id="88" fill="hold">
                            <p:stCondLst>
                              <p:cond delay="0"/>
                            </p:stCondLst>
                            <p:childTnLst>
                              <p:par>
                                <p:cTn id="89" presetID="9" presetClass="exit" presetSubtype="0" fill="hold" nodeType="clickEffect">
                                  <p:stCondLst>
                                    <p:cond delay="0"/>
                                  </p:stCondLst>
                                  <p:childTnLst>
                                    <p:animEffect transition="out" filter="dissolve">
                                      <p:cBhvr>
                                        <p:cTn id="90" dur="500"/>
                                        <p:tgtEl>
                                          <p:spTgt spid="34"/>
                                        </p:tgtEl>
                                      </p:cBhvr>
                                    </p:animEffect>
                                    <p:set>
                                      <p:cBhvr>
                                        <p:cTn id="91" dur="1" fill="hold">
                                          <p:stCondLst>
                                            <p:cond delay="499"/>
                                          </p:stCondLst>
                                        </p:cTn>
                                        <p:tgtEl>
                                          <p:spTgt spid="3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nodeType="clickEffect">
                                  <p:stCondLst>
                                    <p:cond delay="0"/>
                                  </p:stCondLst>
                                  <p:childTnLst>
                                    <p:animMotion origin="layout" path="M -8.33333E-7 0.00348 L -0.37292 -0.30995 " pathEditMode="relative" rAng="0" ptsTypes="AA">
                                      <p:cBhvr>
                                        <p:cTn id="95" dur="1000" fill="hold"/>
                                        <p:tgtEl>
                                          <p:spTgt spid="37"/>
                                        </p:tgtEl>
                                        <p:attrNameLst>
                                          <p:attrName>ppt_x</p:attrName>
                                          <p:attrName>ppt_y</p:attrName>
                                        </p:attrNameLst>
                                      </p:cBhvr>
                                      <p:rCtr x="-18646" y="-15671"/>
                                    </p:animMotion>
                                  </p:childTnLst>
                                </p:cTn>
                              </p:par>
                              <p:par>
                                <p:cTn id="96" presetID="6" presetClass="emph" presetSubtype="0" fill="hold" nodeType="withEffect">
                                  <p:stCondLst>
                                    <p:cond delay="0"/>
                                  </p:stCondLst>
                                  <p:childTnLst>
                                    <p:animScale>
                                      <p:cBhvr>
                                        <p:cTn id="97" dur="1000" fill="hold"/>
                                        <p:tgtEl>
                                          <p:spTgt spid="37"/>
                                        </p:tgtEl>
                                      </p:cBhvr>
                                      <p:by x="25000" y="25000"/>
                                    </p:animScale>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childTnLst>
                          </p:cTn>
                        </p:par>
                        <p:par>
                          <p:cTn id="103" fill="hold">
                            <p:stCondLst>
                              <p:cond delay="500"/>
                            </p:stCondLst>
                            <p:childTnLst>
                              <p:par>
                                <p:cTn id="104" presetID="37" presetClass="path" presetSubtype="0" accel="50000" decel="50000" fill="hold" nodeType="afterEffect">
                                  <p:stCondLst>
                                    <p:cond delay="0"/>
                                  </p:stCondLst>
                                  <p:childTnLst>
                                    <p:animMotion origin="layout" path="M 3.33333E-6 -3.33333E-6 L 0.05091 0.04005 C 0.06146 0.04908 0.07734 0.05394 0.09414 0.05394 C 0.11315 0.05394 0.12838 0.04908 0.13893 0.04005 L 0.18997 -3.33333E-6 " pathEditMode="relative" rAng="0" ptsTypes="AAAAA">
                                      <p:cBhvr>
                                        <p:cTn id="105" dur="1000" fill="hold"/>
                                        <p:tgtEl>
                                          <p:spTgt spid="39"/>
                                        </p:tgtEl>
                                        <p:attrNameLst>
                                          <p:attrName>ppt_x</p:attrName>
                                          <p:attrName>ppt_y</p:attrName>
                                        </p:attrNameLst>
                                      </p:cBhvr>
                                      <p:rCtr x="9492" y="2685"/>
                                    </p:animMotion>
                                  </p:childTnLst>
                                </p:cTn>
                              </p:par>
                            </p:childTnLst>
                          </p:cTn>
                        </p:par>
                        <p:par>
                          <p:cTn id="106" fill="hold">
                            <p:stCondLst>
                              <p:cond delay="1500"/>
                            </p:stCondLst>
                            <p:childTnLst>
                              <p:par>
                                <p:cTn id="107" presetID="37" presetClass="path" presetSubtype="0" accel="50000" decel="50000" fill="hold" nodeType="afterEffect">
                                  <p:stCondLst>
                                    <p:cond delay="0"/>
                                  </p:stCondLst>
                                  <p:childTnLst>
                                    <p:animMotion origin="layout" path="M 0.18997 -3.33333E-6 L 0.23841 0.04005 C 0.24869 0.04908 0.26393 0.05394 0.27981 0.05394 C 0.29791 0.05394 0.31237 0.04908 0.32265 0.04005 L 0.37174 -3.33333E-6 " pathEditMode="relative" rAng="0" ptsTypes="AAAAA">
                                      <p:cBhvr>
                                        <p:cTn id="108" dur="1000" fill="hold"/>
                                        <p:tgtEl>
                                          <p:spTgt spid="39"/>
                                        </p:tgtEl>
                                        <p:attrNameLst>
                                          <p:attrName>ppt_x</p:attrName>
                                          <p:attrName>ppt_y</p:attrName>
                                        </p:attrNameLst>
                                      </p:cBhvr>
                                      <p:rCtr x="9089" y="2685"/>
                                    </p:animMotion>
                                  </p:childTnLst>
                                </p:cTn>
                              </p:par>
                            </p:childTnLst>
                          </p:cTn>
                        </p:par>
                        <p:par>
                          <p:cTn id="109" fill="hold">
                            <p:stCondLst>
                              <p:cond delay="2500"/>
                            </p:stCondLst>
                            <p:childTnLst>
                              <p:par>
                                <p:cTn id="110" presetID="37" presetClass="path" presetSubtype="0" accel="50000" decel="50000" fill="hold" nodeType="afterEffect">
                                  <p:stCondLst>
                                    <p:cond delay="0"/>
                                  </p:stCondLst>
                                  <p:childTnLst>
                                    <p:animMotion origin="layout" path="M 0.37174 -3.33333E-6 L 0.41914 0.04005 C 0.42903 0.04908 0.44401 0.05394 0.45976 0.05394 C 0.47747 0.05394 0.49192 0.04908 0.50182 0.04005 L 0.54987 -3.33333E-6 " pathEditMode="relative" rAng="0" ptsTypes="AAAAA">
                                      <p:cBhvr>
                                        <p:cTn id="111" dur="1000" fill="hold"/>
                                        <p:tgtEl>
                                          <p:spTgt spid="39"/>
                                        </p:tgtEl>
                                        <p:attrNameLst>
                                          <p:attrName>ppt_x</p:attrName>
                                          <p:attrName>ppt_y</p:attrName>
                                        </p:attrNameLst>
                                      </p:cBhvr>
                                      <p:rCtr x="8906" y="2685"/>
                                    </p:animMotion>
                                  </p:childTnLst>
                                </p:cTn>
                              </p:par>
                            </p:childTnLst>
                          </p:cTn>
                        </p:par>
                        <p:par>
                          <p:cTn id="112" fill="hold">
                            <p:stCondLst>
                              <p:cond delay="3500"/>
                            </p:stCondLst>
                            <p:childTnLst>
                              <p:par>
                                <p:cTn id="113" presetID="37" presetClass="path" presetSubtype="0" accel="50000" decel="50000" fill="hold" nodeType="afterEffect">
                                  <p:stCondLst>
                                    <p:cond delay="0"/>
                                  </p:stCondLst>
                                  <p:childTnLst>
                                    <p:animMotion origin="layout" path="M 0.54987 -3.33333E-6 L 0.59843 0.04005 C 0.60859 0.04908 0.62382 0.05394 0.63984 0.05394 C 0.65794 0.05394 0.67252 0.04908 0.68268 0.04005 L 0.73138 -3.33333E-6 " pathEditMode="relative" rAng="0" ptsTypes="AAAAA">
                                      <p:cBhvr>
                                        <p:cTn id="114" dur="1000" fill="hold"/>
                                        <p:tgtEl>
                                          <p:spTgt spid="39"/>
                                        </p:tgtEl>
                                        <p:attrNameLst>
                                          <p:attrName>ppt_x</p:attrName>
                                          <p:attrName>ppt_y</p:attrName>
                                        </p:attrNameLst>
                                      </p:cBhvr>
                                      <p:rCtr x="9076" y="2685"/>
                                    </p:animMotion>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dissolve">
                                      <p:cBhvr>
                                        <p:cTn id="1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Identifier</a:t>
            </a:r>
          </a:p>
        </p:txBody>
      </p:sp>
      <p:sp>
        <p:nvSpPr>
          <p:cNvPr id="3" name="Text Placeholder 2"/>
          <p:cNvSpPr>
            <a:spLocks noGrp="1"/>
          </p:cNvSpPr>
          <p:nvPr>
            <p:ph type="body" idx="1"/>
          </p:nvPr>
        </p:nvSpPr>
        <p:spPr>
          <a:xfrm>
            <a:off x="839788" y="1681164"/>
            <a:ext cx="5157787" cy="423862"/>
          </a:xfrm>
        </p:spPr>
        <p:txBody>
          <a:bodyPr/>
          <a:lstStyle/>
          <a:p>
            <a:r>
              <a:rPr lang="en-US" dirty="0" err="1"/>
              <a:t>Stateful</a:t>
            </a:r>
            <a:r>
              <a:rPr lang="en-US" dirty="0"/>
              <a:t> </a:t>
            </a:r>
          </a:p>
        </p:txBody>
      </p:sp>
      <p:sp>
        <p:nvSpPr>
          <p:cNvPr id="4" name="Content Placeholder 3"/>
          <p:cNvSpPr>
            <a:spLocks noGrp="1"/>
          </p:cNvSpPr>
          <p:nvPr>
            <p:ph sz="half" idx="2"/>
          </p:nvPr>
        </p:nvSpPr>
        <p:spPr>
          <a:xfrm>
            <a:off x="841447" y="2105026"/>
            <a:ext cx="5157787" cy="3978091"/>
          </a:xfrm>
        </p:spPr>
        <p:txBody>
          <a:bodyPr/>
          <a:lstStyle/>
          <a:p>
            <a:r>
              <a:rPr lang="en-US" altLang="zh-CN" dirty="0"/>
              <a:t>Definition:</a:t>
            </a:r>
            <a:r>
              <a:rPr lang="zh-CN" altLang="en-US" dirty="0"/>
              <a:t> </a:t>
            </a:r>
            <a:r>
              <a:rPr lang="en-US" dirty="0"/>
              <a:t>Identify</a:t>
            </a:r>
            <a:r>
              <a:rPr lang="zh-CN" altLang="en-US" dirty="0"/>
              <a:t> </a:t>
            </a:r>
            <a:r>
              <a:rPr lang="en-US" dirty="0"/>
              <a:t>user</a:t>
            </a:r>
            <a:r>
              <a:rPr lang="en-US" altLang="zh-CN" dirty="0"/>
              <a:t>s</a:t>
            </a:r>
            <a:r>
              <a:rPr lang="en-US" dirty="0"/>
              <a:t> by previously stored information</a:t>
            </a:r>
          </a:p>
          <a:p>
            <a:pPr lvl="1"/>
            <a:r>
              <a:rPr lang="en-US" altLang="zh-CN" dirty="0"/>
              <a:t>Cookie</a:t>
            </a:r>
            <a:r>
              <a:rPr lang="zh-CN" altLang="en-US" dirty="0"/>
              <a:t> </a:t>
            </a:r>
            <a:endParaRPr lang="en-US" altLang="zh-CN" dirty="0"/>
          </a:p>
          <a:p>
            <a:pPr lvl="1"/>
            <a:r>
              <a:rPr lang="en-US" altLang="zh-CN" dirty="0"/>
              <a:t>Supper</a:t>
            </a:r>
            <a:r>
              <a:rPr lang="zh-CN" altLang="en-US" dirty="0"/>
              <a:t> </a:t>
            </a:r>
            <a:r>
              <a:rPr lang="en-US" altLang="zh-CN" dirty="0"/>
              <a:t>cookie</a:t>
            </a:r>
            <a:endParaRPr lang="en-US" dirty="0"/>
          </a:p>
        </p:txBody>
      </p:sp>
      <p:sp>
        <p:nvSpPr>
          <p:cNvPr id="5" name="Text Placeholder 4"/>
          <p:cNvSpPr>
            <a:spLocks noGrp="1"/>
          </p:cNvSpPr>
          <p:nvPr>
            <p:ph type="body" sz="quarter" idx="3"/>
          </p:nvPr>
        </p:nvSpPr>
        <p:spPr>
          <a:xfrm>
            <a:off x="6172200" y="1681163"/>
            <a:ext cx="5183188" cy="423863"/>
          </a:xfrm>
        </p:spPr>
        <p:txBody>
          <a:bodyPr/>
          <a:lstStyle/>
          <a:p>
            <a:r>
              <a:rPr lang="en-US" dirty="0"/>
              <a:t>Stateless </a:t>
            </a:r>
          </a:p>
        </p:txBody>
      </p:sp>
      <p:sp>
        <p:nvSpPr>
          <p:cNvPr id="6" name="Content Placeholder 5"/>
          <p:cNvSpPr>
            <a:spLocks noGrp="1"/>
          </p:cNvSpPr>
          <p:nvPr>
            <p:ph sz="quarter" idx="4"/>
          </p:nvPr>
        </p:nvSpPr>
        <p:spPr>
          <a:xfrm>
            <a:off x="6170541" y="2105026"/>
            <a:ext cx="5092414" cy="3836986"/>
          </a:xfrm>
        </p:spPr>
        <p:txBody>
          <a:bodyPr>
            <a:normAutofit/>
          </a:bodyPr>
          <a:lstStyle/>
          <a:p>
            <a:r>
              <a:rPr lang="en-US" altLang="zh-CN" dirty="0"/>
              <a:t>Definition:</a:t>
            </a:r>
            <a:r>
              <a:rPr lang="zh-CN" altLang="en-US" dirty="0"/>
              <a:t> </a:t>
            </a:r>
            <a:r>
              <a:rPr lang="en-US" dirty="0"/>
              <a:t>Identify user</a:t>
            </a:r>
            <a:r>
              <a:rPr lang="en-US" altLang="zh-CN" dirty="0"/>
              <a:t>s</a:t>
            </a:r>
            <a:r>
              <a:rPr lang="en-US" dirty="0"/>
              <a:t> by features without stored information</a:t>
            </a:r>
          </a:p>
          <a:p>
            <a:r>
              <a:rPr lang="en-US" dirty="0" err="1"/>
              <a:t>AmIUnique</a:t>
            </a:r>
            <a:r>
              <a:rPr lang="en-US" baseline="30000" dirty="0"/>
              <a:t>[1]</a:t>
            </a:r>
            <a:r>
              <a:rPr lang="en-US" dirty="0"/>
              <a:t>, </a:t>
            </a:r>
            <a:r>
              <a:rPr lang="en-US" dirty="0" err="1"/>
              <a:t>Panoticlick</a:t>
            </a:r>
            <a:r>
              <a:rPr lang="en-US" baseline="30000" dirty="0"/>
              <a:t>[2]</a:t>
            </a:r>
            <a:endParaRPr lang="en-US" dirty="0"/>
          </a:p>
          <a:p>
            <a:pPr lvl="1"/>
            <a:r>
              <a:rPr lang="en-US" altLang="zh-CN" dirty="0">
                <a:solidFill>
                  <a:schemeClr val="tx1"/>
                </a:solidFill>
              </a:rPr>
              <a:t>User</a:t>
            </a:r>
            <a:r>
              <a:rPr lang="zh-CN" altLang="en-US" dirty="0">
                <a:solidFill>
                  <a:schemeClr val="tx1"/>
                </a:solidFill>
              </a:rPr>
              <a:t> </a:t>
            </a:r>
            <a:r>
              <a:rPr lang="en-US" altLang="zh-CN" dirty="0">
                <a:solidFill>
                  <a:schemeClr val="tx1"/>
                </a:solidFill>
              </a:rPr>
              <a:t>agent</a:t>
            </a:r>
            <a:r>
              <a:rPr lang="zh-CN" altLang="en-US" dirty="0">
                <a:solidFill>
                  <a:schemeClr val="tx1"/>
                </a:solidFill>
              </a:rPr>
              <a:t> </a:t>
            </a:r>
            <a:r>
              <a:rPr lang="en-US" altLang="zh-CN" dirty="0">
                <a:solidFill>
                  <a:schemeClr val="tx1"/>
                </a:solidFill>
              </a:rPr>
              <a:t>string</a:t>
            </a:r>
          </a:p>
          <a:p>
            <a:pPr lvl="1"/>
            <a:r>
              <a:rPr lang="en-US" altLang="zh-CN" dirty="0">
                <a:solidFill>
                  <a:schemeClr val="tx1"/>
                </a:solidFill>
              </a:rPr>
              <a:t>List</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plugins</a:t>
            </a:r>
          </a:p>
          <a:p>
            <a:pPr lvl="1"/>
            <a:endParaRPr lang="en-US" dirty="0">
              <a:solidFill>
                <a:schemeClr val="tx1"/>
              </a:solidFill>
            </a:endParaRPr>
          </a:p>
        </p:txBody>
      </p:sp>
      <p:sp>
        <p:nvSpPr>
          <p:cNvPr id="10" name="Slide Number Placeholder 9">
            <a:extLst>
              <a:ext uri="{FF2B5EF4-FFF2-40B4-BE49-F238E27FC236}">
                <a16:creationId xmlns:a16="http://schemas.microsoft.com/office/drawing/2014/main" id="{E4249D54-4F69-3247-AAE4-FB0C2ECDEF6B}"/>
              </a:ext>
            </a:extLst>
          </p:cNvPr>
          <p:cNvSpPr>
            <a:spLocks noGrp="1"/>
          </p:cNvSpPr>
          <p:nvPr>
            <p:ph type="sldNum" sz="quarter" idx="12"/>
          </p:nvPr>
        </p:nvSpPr>
        <p:spPr/>
        <p:txBody>
          <a:bodyPr/>
          <a:lstStyle/>
          <a:p>
            <a:r>
              <a:rPr lang="en-US"/>
              <a:t>Slide </a:t>
            </a:r>
            <a:fld id="{67FA8DCC-BD13-664E-878B-9FEFD3A41EB1}" type="slidenum">
              <a:rPr lang="en-US" smtClean="0"/>
              <a:pPr/>
              <a:t>7</a:t>
            </a:fld>
            <a:r>
              <a:rPr lang="en-US"/>
              <a:t> of 37</a:t>
            </a:r>
            <a:endParaRPr lang="en-US" dirty="0"/>
          </a:p>
        </p:txBody>
      </p:sp>
    </p:spTree>
    <p:extLst>
      <p:ext uri="{BB962C8B-B14F-4D97-AF65-F5344CB8AC3E}">
        <p14:creationId xmlns:p14="http://schemas.microsoft.com/office/powerpoint/2010/main" val="107308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Cross-browser fingerprinting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52289072"/>
              </p:ext>
            </p:extLst>
          </p:nvPr>
        </p:nvGraphicFramePr>
        <p:xfrm>
          <a:off x="6719777" y="1825625"/>
          <a:ext cx="463402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p:cNvSpPr txBox="1">
            <a:spLocks/>
          </p:cNvSpPr>
          <p:nvPr/>
        </p:nvSpPr>
        <p:spPr>
          <a:xfrm>
            <a:off x="838200" y="1825625"/>
            <a:ext cx="58815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Survey Result: 70% of the surveyed users use two or more browsers regularly</a:t>
            </a:r>
          </a:p>
          <a:p>
            <a:r>
              <a:rPr lang="en-US" dirty="0"/>
              <a:t>Problem: Single-browser fingerprinting can’t identify user when changing browser</a:t>
            </a:r>
          </a:p>
          <a:p>
            <a:r>
              <a:rPr lang="en-US" dirty="0"/>
              <a:t>Key Insight: Adopting hardware and OS level features</a:t>
            </a:r>
          </a:p>
          <a:p>
            <a:pPr lvl="1"/>
            <a:r>
              <a:rPr lang="en-US" dirty="0"/>
              <a:t>i.e., cross-browser invariant</a:t>
            </a:r>
          </a:p>
          <a:p>
            <a:endParaRPr lang="en-US" dirty="0"/>
          </a:p>
        </p:txBody>
      </p:sp>
      <p:sp>
        <p:nvSpPr>
          <p:cNvPr id="7" name="Slide Number Placeholder 6">
            <a:extLst>
              <a:ext uri="{FF2B5EF4-FFF2-40B4-BE49-F238E27FC236}">
                <a16:creationId xmlns:a16="http://schemas.microsoft.com/office/drawing/2014/main" id="{67D7A2FB-CCCC-3F41-B1F3-A8A422209232}"/>
              </a:ext>
            </a:extLst>
          </p:cNvPr>
          <p:cNvSpPr>
            <a:spLocks noGrp="1"/>
          </p:cNvSpPr>
          <p:nvPr>
            <p:ph type="sldNum" sz="quarter" idx="12"/>
          </p:nvPr>
        </p:nvSpPr>
        <p:spPr/>
        <p:txBody>
          <a:bodyPr/>
          <a:lstStyle/>
          <a:p>
            <a:r>
              <a:rPr lang="en-US"/>
              <a:t>Slide </a:t>
            </a:r>
            <a:fld id="{702DE330-BCBB-B946-80CC-A575390AB9CE}" type="slidenum">
              <a:rPr lang="en-US" smtClean="0"/>
              <a:pPr/>
              <a:t>8</a:t>
            </a:fld>
            <a:r>
              <a:rPr lang="en-US"/>
              <a:t> of 37</a:t>
            </a:r>
            <a:endParaRPr lang="en-US" dirty="0"/>
          </a:p>
        </p:txBody>
      </p:sp>
    </p:spTree>
    <p:extLst>
      <p:ext uri="{BB962C8B-B14F-4D97-AF65-F5344CB8AC3E}">
        <p14:creationId xmlns:p14="http://schemas.microsoft.com/office/powerpoint/2010/main" val="114772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
        <p:nvSpPr>
          <p:cNvPr id="3" name="Content Placeholder 2"/>
          <p:cNvSpPr>
            <a:spLocks noGrp="1"/>
          </p:cNvSpPr>
          <p:nvPr>
            <p:ph idx="1"/>
          </p:nvPr>
        </p:nvSpPr>
        <p:spPr/>
        <p:txBody>
          <a:bodyPr/>
          <a:lstStyle/>
          <a:p>
            <a:r>
              <a:rPr lang="en-US" dirty="0">
                <a:solidFill>
                  <a:schemeClr val="tx1">
                    <a:lumMod val="50000"/>
                  </a:schemeClr>
                </a:solidFill>
              </a:rPr>
              <a:t>Background</a:t>
            </a:r>
          </a:p>
          <a:p>
            <a:r>
              <a:rPr lang="en-US" b="1" i="1" dirty="0">
                <a:solidFill>
                  <a:srgbClr val="FFFF00"/>
                </a:solidFill>
              </a:rPr>
              <a:t>Design</a:t>
            </a:r>
            <a:r>
              <a:rPr lang="en-US" dirty="0">
                <a:solidFill>
                  <a:schemeClr val="tx1"/>
                </a:solidFill>
              </a:rPr>
              <a:t> </a:t>
            </a:r>
          </a:p>
          <a:p>
            <a:pPr lvl="1"/>
            <a:r>
              <a:rPr lang="en-US" dirty="0"/>
              <a:t>Existing features</a:t>
            </a:r>
          </a:p>
          <a:p>
            <a:pPr lvl="1"/>
            <a:r>
              <a:rPr lang="en-US" dirty="0"/>
              <a:t>New features</a:t>
            </a:r>
          </a:p>
          <a:p>
            <a:pPr lvl="1"/>
            <a:r>
              <a:rPr lang="en-US" dirty="0"/>
              <a:t>Improvement of existing features</a:t>
            </a:r>
          </a:p>
          <a:p>
            <a:r>
              <a:rPr lang="en-US" dirty="0"/>
              <a:t>Evaluation</a:t>
            </a:r>
          </a:p>
          <a:p>
            <a:r>
              <a:rPr lang="en-US" dirty="0"/>
              <a:t>Conclusion </a:t>
            </a:r>
          </a:p>
        </p:txBody>
      </p:sp>
      <p:sp>
        <p:nvSpPr>
          <p:cNvPr id="6" name="Slide Number Placeholder 5">
            <a:extLst>
              <a:ext uri="{FF2B5EF4-FFF2-40B4-BE49-F238E27FC236}">
                <a16:creationId xmlns:a16="http://schemas.microsoft.com/office/drawing/2014/main" id="{F66FBCC6-CBA4-A74F-9CE5-B471CA8A4E45}"/>
              </a:ext>
            </a:extLst>
          </p:cNvPr>
          <p:cNvSpPr>
            <a:spLocks noGrp="1"/>
          </p:cNvSpPr>
          <p:nvPr>
            <p:ph type="sldNum" sz="quarter" idx="12"/>
          </p:nvPr>
        </p:nvSpPr>
        <p:spPr/>
        <p:txBody>
          <a:bodyPr/>
          <a:lstStyle/>
          <a:p>
            <a:r>
              <a:rPr lang="en-US"/>
              <a:t>Slide </a:t>
            </a:r>
            <a:fld id="{702DE330-BCBB-B946-80CC-A575390AB9CE}" type="slidenum">
              <a:rPr lang="en-US" smtClean="0"/>
              <a:pPr/>
              <a:t>9</a:t>
            </a:fld>
            <a:r>
              <a:rPr lang="en-US"/>
              <a:t> of 37</a:t>
            </a:r>
            <a:endParaRPr lang="en-US" dirty="0"/>
          </a:p>
        </p:txBody>
      </p:sp>
    </p:spTree>
    <p:extLst>
      <p:ext uri="{BB962C8B-B14F-4D97-AF65-F5344CB8AC3E}">
        <p14:creationId xmlns:p14="http://schemas.microsoft.com/office/powerpoint/2010/main" val="1685408847"/>
      </p:ext>
    </p:extLst>
  </p:cSld>
  <p:clrMapOvr>
    <a:masterClrMapping/>
  </p:clrMapOvr>
</p:sld>
</file>

<file path=ppt/theme/theme1.xml><?xml version="1.0" encoding="utf-8"?>
<a:theme xmlns:a="http://schemas.openxmlformats.org/drawingml/2006/main" name="Depth">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8633</TotalTime>
  <Words>3994</Words>
  <Application>Microsoft Macintosh PowerPoint</Application>
  <PresentationFormat>Widescreen</PresentationFormat>
  <Paragraphs>636</Paragraphs>
  <Slides>37</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DengXian</vt:lpstr>
      <vt:lpstr>华文楷体</vt:lpstr>
      <vt:lpstr>Abadi MT Condensed Light</vt:lpstr>
      <vt:lpstr>Apple Braille</vt:lpstr>
      <vt:lpstr>Arial</vt:lpstr>
      <vt:lpstr>Calibri</vt:lpstr>
      <vt:lpstr>Corbel</vt:lpstr>
      <vt:lpstr>Mangal</vt:lpstr>
      <vt:lpstr>Depth</vt:lpstr>
      <vt:lpstr>(Cross-)Browser Fingerprinting </vt:lpstr>
      <vt:lpstr>Roadmap</vt:lpstr>
      <vt:lpstr>Cross-browser Fingerprinting</vt:lpstr>
      <vt:lpstr>Roadmap of current part</vt:lpstr>
      <vt:lpstr>Background</vt:lpstr>
      <vt:lpstr>User Tracking</vt:lpstr>
      <vt:lpstr>Identifier</vt:lpstr>
      <vt:lpstr>Cross-browser fingerprinting</vt:lpstr>
      <vt:lpstr>Design</vt:lpstr>
      <vt:lpstr>A list of our features</vt:lpstr>
      <vt:lpstr>New features</vt:lpstr>
      <vt:lpstr>WebGL rendering</vt:lpstr>
      <vt:lpstr>Example: texture mapping</vt:lpstr>
      <vt:lpstr>WebGL Rendering</vt:lpstr>
      <vt:lpstr>Virtual CPU cores</vt:lpstr>
      <vt:lpstr>Writing scripts</vt:lpstr>
      <vt:lpstr>Improvement of existing features</vt:lpstr>
      <vt:lpstr>Screen resolution and depth</vt:lpstr>
      <vt:lpstr>Audiocontext</vt:lpstr>
      <vt:lpstr>List of fonts</vt:lpstr>
      <vt:lpstr>Evaluation</vt:lpstr>
      <vt:lpstr>Evaluation</vt:lpstr>
      <vt:lpstr>Normalized entropies</vt:lpstr>
      <vt:lpstr>Overall results</vt:lpstr>
      <vt:lpstr>New features results</vt:lpstr>
      <vt:lpstr>Cross-browser Fingerprinting Uniqueness and Stability</vt:lpstr>
      <vt:lpstr>Conclusion </vt:lpstr>
      <vt:lpstr>Conclusion</vt:lpstr>
      <vt:lpstr>Dynamic Fingerprinting</vt:lpstr>
      <vt:lpstr>Roadmap of current part</vt:lpstr>
      <vt:lpstr>Introduction</vt:lpstr>
      <vt:lpstr>Major Challenge</vt:lpstr>
      <vt:lpstr>Measurement</vt:lpstr>
      <vt:lpstr>Measurement</vt:lpstr>
      <vt:lpstr>How to prevent</vt:lpstr>
      <vt:lpstr>How to prevent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(Cross-)Browser Fingerprinting via OS and Hardware Level Features</dc:title>
  <dc:creator>Song Li</dc:creator>
  <cp:lastModifiedBy>Song Li</cp:lastModifiedBy>
  <cp:revision>597</cp:revision>
  <cp:lastPrinted>2017-02-14T17:22:41Z</cp:lastPrinted>
  <dcterms:created xsi:type="dcterms:W3CDTF">2016-12-18T20:20:40Z</dcterms:created>
  <dcterms:modified xsi:type="dcterms:W3CDTF">2018-11-08T00:30:20Z</dcterms:modified>
</cp:coreProperties>
</file>